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7" r:id="rId2"/>
    <p:sldId id="288" r:id="rId3"/>
    <p:sldId id="268" r:id="rId4"/>
    <p:sldId id="271" r:id="rId5"/>
    <p:sldId id="278" r:id="rId6"/>
    <p:sldId id="281" r:id="rId7"/>
    <p:sldId id="293" r:id="rId8"/>
    <p:sldId id="280" r:id="rId9"/>
    <p:sldId id="265" r:id="rId10"/>
    <p:sldId id="264" r:id="rId11"/>
    <p:sldId id="269" r:id="rId12"/>
    <p:sldId id="275" r:id="rId13"/>
    <p:sldId id="561" r:id="rId14"/>
    <p:sldId id="276" r:id="rId15"/>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C72"/>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603" autoAdjust="0"/>
    <p:restoredTop sz="86388" autoAdjust="0"/>
  </p:normalViewPr>
  <p:slideViewPr>
    <p:cSldViewPr snapToGrid="0">
      <p:cViewPr varScale="1">
        <p:scale>
          <a:sx n="57" d="100"/>
          <a:sy n="57" d="100"/>
        </p:scale>
        <p:origin x="268" y="52"/>
      </p:cViewPr>
      <p:guideLst/>
    </p:cSldViewPr>
  </p:slideViewPr>
  <p:outlineViewPr>
    <p:cViewPr>
      <p:scale>
        <a:sx n="33" d="100"/>
        <a:sy n="33" d="100"/>
      </p:scale>
      <p:origin x="0" y="-9992"/>
    </p:cViewPr>
  </p:outlineViewPr>
  <p:notesTextViewPr>
    <p:cViewPr>
      <p:scale>
        <a:sx n="1" d="1"/>
        <a:sy n="1" d="1"/>
      </p:scale>
      <p:origin x="0" y="0"/>
    </p:cViewPr>
  </p:notesTextViewPr>
  <p:sorterViewPr>
    <p:cViewPr varScale="1">
      <p:scale>
        <a:sx n="100" d="100"/>
        <a:sy n="100" d="100"/>
      </p:scale>
      <p:origin x="0" y="-4116"/>
    </p:cViewPr>
  </p:sorterViewPr>
  <p:notesViewPr>
    <p:cSldViewPr snapToGrid="0" showGuides="1">
      <p:cViewPr varScale="1">
        <p:scale>
          <a:sx n="69" d="100"/>
          <a:sy n="69" d="100"/>
        </p:scale>
        <p:origin x="278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E86CA-E4F7-4C47-8752-AD1087486B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7EF1A59-9D50-47ED-90B9-C889ACE855E4}">
      <dgm:prSet/>
      <dgm:spPr/>
      <dgm:t>
        <a:bodyPr/>
        <a:lstStyle/>
        <a:p>
          <a:r>
            <a:rPr lang="nb-NO" dirty="0"/>
            <a:t>Increased access to learning resources and materials for all</a:t>
          </a:r>
          <a:endParaRPr lang="en-US" dirty="0"/>
        </a:p>
      </dgm:t>
    </dgm:pt>
    <dgm:pt modelId="{C7AAD2CF-6CE2-4DE3-8D5A-4AA383398C59}" type="parTrans" cxnId="{7FE69C79-BDCF-4C7A-BEE3-B5777EAECC80}">
      <dgm:prSet/>
      <dgm:spPr/>
      <dgm:t>
        <a:bodyPr/>
        <a:lstStyle/>
        <a:p>
          <a:endParaRPr lang="en-US"/>
        </a:p>
      </dgm:t>
    </dgm:pt>
    <dgm:pt modelId="{81BF96AF-706E-4276-94A7-1F111DEE93B3}" type="sibTrans" cxnId="{7FE69C79-BDCF-4C7A-BEE3-B5777EAECC80}">
      <dgm:prSet/>
      <dgm:spPr/>
      <dgm:t>
        <a:bodyPr/>
        <a:lstStyle/>
        <a:p>
          <a:endParaRPr lang="en-US"/>
        </a:p>
      </dgm:t>
    </dgm:pt>
    <dgm:pt modelId="{D455390C-F638-40B1-875E-A480B82E0A4A}">
      <dgm:prSet/>
      <dgm:spPr/>
      <dgm:t>
        <a:bodyPr/>
        <a:lstStyle/>
        <a:p>
          <a:r>
            <a:rPr lang="nb-NO" dirty="0"/>
            <a:t>Alternative to expensive textbooks and resources behind pay walls</a:t>
          </a:r>
          <a:endParaRPr lang="en-US" dirty="0"/>
        </a:p>
      </dgm:t>
    </dgm:pt>
    <dgm:pt modelId="{EFFF322E-4F30-4D35-8ACB-36F7FC5AFDFD}" type="parTrans" cxnId="{E047EAAF-B38A-490F-AAC0-49B25E2A370E}">
      <dgm:prSet/>
      <dgm:spPr/>
      <dgm:t>
        <a:bodyPr/>
        <a:lstStyle/>
        <a:p>
          <a:endParaRPr lang="en-US"/>
        </a:p>
      </dgm:t>
    </dgm:pt>
    <dgm:pt modelId="{9192460D-753C-4C96-A193-64A25871FE01}" type="sibTrans" cxnId="{E047EAAF-B38A-490F-AAC0-49B25E2A370E}">
      <dgm:prSet/>
      <dgm:spPr/>
      <dgm:t>
        <a:bodyPr/>
        <a:lstStyle/>
        <a:p>
          <a:endParaRPr lang="en-US"/>
        </a:p>
      </dgm:t>
    </dgm:pt>
    <dgm:pt modelId="{482D04D6-2660-4780-B88D-5BD460234E52}">
      <dgm:prSet/>
      <dgm:spPr/>
      <dgm:t>
        <a:bodyPr/>
        <a:lstStyle/>
        <a:p>
          <a:r>
            <a:rPr lang="nb-NO" dirty="0"/>
            <a:t>Educators can adapt and reuse resources (local adaptation, translation, adaptation for learners with special needs etc.)</a:t>
          </a:r>
          <a:endParaRPr lang="en-US" dirty="0"/>
        </a:p>
      </dgm:t>
    </dgm:pt>
    <dgm:pt modelId="{41426810-BB87-4F7A-A4CE-E146EFF23DB7}" type="parTrans" cxnId="{1E5EDB1D-B844-4C47-BC80-2F149CAC2A02}">
      <dgm:prSet/>
      <dgm:spPr/>
      <dgm:t>
        <a:bodyPr/>
        <a:lstStyle/>
        <a:p>
          <a:endParaRPr lang="en-US"/>
        </a:p>
      </dgm:t>
    </dgm:pt>
    <dgm:pt modelId="{BC7191AB-742C-435F-8DC4-728170238BBC}" type="sibTrans" cxnId="{1E5EDB1D-B844-4C47-BC80-2F149CAC2A02}">
      <dgm:prSet/>
      <dgm:spPr/>
      <dgm:t>
        <a:bodyPr/>
        <a:lstStyle/>
        <a:p>
          <a:endParaRPr lang="en-US"/>
        </a:p>
      </dgm:t>
    </dgm:pt>
    <dgm:pt modelId="{6D55214E-85BE-46EC-847D-954F135F04C0}">
      <dgm:prSet/>
      <dgm:spPr/>
      <dgm:t>
        <a:bodyPr/>
        <a:lstStyle/>
        <a:p>
          <a:r>
            <a:rPr lang="nb-NO" dirty="0"/>
            <a:t>Everyone can contribute to updating, development and refinement of the resources (innovation aspect)</a:t>
          </a:r>
          <a:endParaRPr lang="en-US" dirty="0"/>
        </a:p>
      </dgm:t>
    </dgm:pt>
    <dgm:pt modelId="{0B84CCAD-D84D-4FEF-969A-DC5FE5A29731}" type="parTrans" cxnId="{93F030A0-691C-42FC-9677-EDF00DF39CD9}">
      <dgm:prSet/>
      <dgm:spPr/>
      <dgm:t>
        <a:bodyPr/>
        <a:lstStyle/>
        <a:p>
          <a:endParaRPr lang="en-US"/>
        </a:p>
      </dgm:t>
    </dgm:pt>
    <dgm:pt modelId="{DA61599F-C74A-45C2-991F-3F40558E8132}" type="sibTrans" cxnId="{93F030A0-691C-42FC-9677-EDF00DF39CD9}">
      <dgm:prSet/>
      <dgm:spPr/>
      <dgm:t>
        <a:bodyPr/>
        <a:lstStyle/>
        <a:p>
          <a:endParaRPr lang="en-US"/>
        </a:p>
      </dgm:t>
    </dgm:pt>
    <dgm:pt modelId="{21FCC97E-A8D8-4E56-AFFA-F1BFA961F46D}" type="pres">
      <dgm:prSet presAssocID="{874E86CA-E4F7-4C47-8752-AD1087486BEA}" presName="linear" presStyleCnt="0">
        <dgm:presLayoutVars>
          <dgm:animLvl val="lvl"/>
          <dgm:resizeHandles val="exact"/>
        </dgm:presLayoutVars>
      </dgm:prSet>
      <dgm:spPr/>
    </dgm:pt>
    <dgm:pt modelId="{526E8369-8E94-4100-976E-80BF5E7FE400}" type="pres">
      <dgm:prSet presAssocID="{D7EF1A59-9D50-47ED-90B9-C889ACE855E4}" presName="parentText" presStyleLbl="node1" presStyleIdx="0" presStyleCnt="4">
        <dgm:presLayoutVars>
          <dgm:chMax val="0"/>
          <dgm:bulletEnabled val="1"/>
        </dgm:presLayoutVars>
      </dgm:prSet>
      <dgm:spPr/>
    </dgm:pt>
    <dgm:pt modelId="{5E772D7C-7C24-45CB-9907-89AADCCB0197}" type="pres">
      <dgm:prSet presAssocID="{81BF96AF-706E-4276-94A7-1F111DEE93B3}" presName="spacer" presStyleCnt="0"/>
      <dgm:spPr/>
    </dgm:pt>
    <dgm:pt modelId="{96E34A5F-72DC-47D7-A2D4-253F75C1D66E}" type="pres">
      <dgm:prSet presAssocID="{D455390C-F638-40B1-875E-A480B82E0A4A}" presName="parentText" presStyleLbl="node1" presStyleIdx="1" presStyleCnt="4">
        <dgm:presLayoutVars>
          <dgm:chMax val="0"/>
          <dgm:bulletEnabled val="1"/>
        </dgm:presLayoutVars>
      </dgm:prSet>
      <dgm:spPr/>
    </dgm:pt>
    <dgm:pt modelId="{93CEA3DC-D317-4338-95B8-9B035B129B69}" type="pres">
      <dgm:prSet presAssocID="{9192460D-753C-4C96-A193-64A25871FE01}" presName="spacer" presStyleCnt="0"/>
      <dgm:spPr/>
    </dgm:pt>
    <dgm:pt modelId="{19B7FBCA-E4AB-446C-9772-E631665161B1}" type="pres">
      <dgm:prSet presAssocID="{482D04D6-2660-4780-B88D-5BD460234E52}" presName="parentText" presStyleLbl="node1" presStyleIdx="2" presStyleCnt="4">
        <dgm:presLayoutVars>
          <dgm:chMax val="0"/>
          <dgm:bulletEnabled val="1"/>
        </dgm:presLayoutVars>
      </dgm:prSet>
      <dgm:spPr/>
    </dgm:pt>
    <dgm:pt modelId="{11005E80-CB34-4179-BB87-314EE820350C}" type="pres">
      <dgm:prSet presAssocID="{BC7191AB-742C-435F-8DC4-728170238BBC}" presName="spacer" presStyleCnt="0"/>
      <dgm:spPr/>
    </dgm:pt>
    <dgm:pt modelId="{BF70A3E4-D062-426F-9462-6209CD5D911C}" type="pres">
      <dgm:prSet presAssocID="{6D55214E-85BE-46EC-847D-954F135F04C0}" presName="parentText" presStyleLbl="node1" presStyleIdx="3" presStyleCnt="4">
        <dgm:presLayoutVars>
          <dgm:chMax val="0"/>
          <dgm:bulletEnabled val="1"/>
        </dgm:presLayoutVars>
      </dgm:prSet>
      <dgm:spPr/>
    </dgm:pt>
  </dgm:ptLst>
  <dgm:cxnLst>
    <dgm:cxn modelId="{40697404-0364-4F7B-AD69-D81070016C12}" type="presOf" srcId="{482D04D6-2660-4780-B88D-5BD460234E52}" destId="{19B7FBCA-E4AB-446C-9772-E631665161B1}" srcOrd="0" destOrd="0" presId="urn:microsoft.com/office/officeart/2005/8/layout/vList2"/>
    <dgm:cxn modelId="{1E5EDB1D-B844-4C47-BC80-2F149CAC2A02}" srcId="{874E86CA-E4F7-4C47-8752-AD1087486BEA}" destId="{482D04D6-2660-4780-B88D-5BD460234E52}" srcOrd="2" destOrd="0" parTransId="{41426810-BB87-4F7A-A4CE-E146EFF23DB7}" sibTransId="{BC7191AB-742C-435F-8DC4-728170238BBC}"/>
    <dgm:cxn modelId="{9E119469-FDDA-415E-8705-29C546C44E24}" type="presOf" srcId="{6D55214E-85BE-46EC-847D-954F135F04C0}" destId="{BF70A3E4-D062-426F-9462-6209CD5D911C}" srcOrd="0" destOrd="0" presId="urn:microsoft.com/office/officeart/2005/8/layout/vList2"/>
    <dgm:cxn modelId="{0693FB54-9A93-4562-B5CD-EF329F6AAA34}" type="presOf" srcId="{D7EF1A59-9D50-47ED-90B9-C889ACE855E4}" destId="{526E8369-8E94-4100-976E-80BF5E7FE400}" srcOrd="0" destOrd="0" presId="urn:microsoft.com/office/officeart/2005/8/layout/vList2"/>
    <dgm:cxn modelId="{7FE69C79-BDCF-4C7A-BEE3-B5777EAECC80}" srcId="{874E86CA-E4F7-4C47-8752-AD1087486BEA}" destId="{D7EF1A59-9D50-47ED-90B9-C889ACE855E4}" srcOrd="0" destOrd="0" parTransId="{C7AAD2CF-6CE2-4DE3-8D5A-4AA383398C59}" sibTransId="{81BF96AF-706E-4276-94A7-1F111DEE93B3}"/>
    <dgm:cxn modelId="{93F030A0-691C-42FC-9677-EDF00DF39CD9}" srcId="{874E86CA-E4F7-4C47-8752-AD1087486BEA}" destId="{6D55214E-85BE-46EC-847D-954F135F04C0}" srcOrd="3" destOrd="0" parTransId="{0B84CCAD-D84D-4FEF-969A-DC5FE5A29731}" sibTransId="{DA61599F-C74A-45C2-991F-3F40558E8132}"/>
    <dgm:cxn modelId="{AD443EAF-3BA7-492C-B9C3-3B8D5BC488E2}" type="presOf" srcId="{D455390C-F638-40B1-875E-A480B82E0A4A}" destId="{96E34A5F-72DC-47D7-A2D4-253F75C1D66E}" srcOrd="0" destOrd="0" presId="urn:microsoft.com/office/officeart/2005/8/layout/vList2"/>
    <dgm:cxn modelId="{E047EAAF-B38A-490F-AAC0-49B25E2A370E}" srcId="{874E86CA-E4F7-4C47-8752-AD1087486BEA}" destId="{D455390C-F638-40B1-875E-A480B82E0A4A}" srcOrd="1" destOrd="0" parTransId="{EFFF322E-4F30-4D35-8ACB-36F7FC5AFDFD}" sibTransId="{9192460D-753C-4C96-A193-64A25871FE01}"/>
    <dgm:cxn modelId="{A0BBD9EA-A20F-40C7-AA68-ECD084B16082}" type="presOf" srcId="{874E86CA-E4F7-4C47-8752-AD1087486BEA}" destId="{21FCC97E-A8D8-4E56-AFFA-F1BFA961F46D}" srcOrd="0" destOrd="0" presId="urn:microsoft.com/office/officeart/2005/8/layout/vList2"/>
    <dgm:cxn modelId="{698CB209-029C-4A35-85A6-0F42B6742939}" type="presParOf" srcId="{21FCC97E-A8D8-4E56-AFFA-F1BFA961F46D}" destId="{526E8369-8E94-4100-976E-80BF5E7FE400}" srcOrd="0" destOrd="0" presId="urn:microsoft.com/office/officeart/2005/8/layout/vList2"/>
    <dgm:cxn modelId="{6D09089A-58B6-43A3-98FE-25EA02BBB6BB}" type="presParOf" srcId="{21FCC97E-A8D8-4E56-AFFA-F1BFA961F46D}" destId="{5E772D7C-7C24-45CB-9907-89AADCCB0197}" srcOrd="1" destOrd="0" presId="urn:microsoft.com/office/officeart/2005/8/layout/vList2"/>
    <dgm:cxn modelId="{C87E1939-1519-4DA7-BFFA-DB680C5F3A95}" type="presParOf" srcId="{21FCC97E-A8D8-4E56-AFFA-F1BFA961F46D}" destId="{96E34A5F-72DC-47D7-A2D4-253F75C1D66E}" srcOrd="2" destOrd="0" presId="urn:microsoft.com/office/officeart/2005/8/layout/vList2"/>
    <dgm:cxn modelId="{4A34A06D-6836-4F61-9209-E6DB2865301C}" type="presParOf" srcId="{21FCC97E-A8D8-4E56-AFFA-F1BFA961F46D}" destId="{93CEA3DC-D317-4338-95B8-9B035B129B69}" srcOrd="3" destOrd="0" presId="urn:microsoft.com/office/officeart/2005/8/layout/vList2"/>
    <dgm:cxn modelId="{8983D58B-54B5-4D27-8709-B07834C48DC1}" type="presParOf" srcId="{21FCC97E-A8D8-4E56-AFFA-F1BFA961F46D}" destId="{19B7FBCA-E4AB-446C-9772-E631665161B1}" srcOrd="4" destOrd="0" presId="urn:microsoft.com/office/officeart/2005/8/layout/vList2"/>
    <dgm:cxn modelId="{BFE6EC25-686F-4986-B4C0-A375BB7AA9DB}" type="presParOf" srcId="{21FCC97E-A8D8-4E56-AFFA-F1BFA961F46D}" destId="{11005E80-CB34-4179-BB87-314EE820350C}" srcOrd="5" destOrd="0" presId="urn:microsoft.com/office/officeart/2005/8/layout/vList2"/>
    <dgm:cxn modelId="{E5D2A2E0-22FE-4C68-AE3F-1C2A69637652}" type="presParOf" srcId="{21FCC97E-A8D8-4E56-AFFA-F1BFA961F46D}" destId="{BF70A3E4-D062-426F-9462-6209CD5D911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88C3DD-E7A1-41A1-94A5-CDCBD287B19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BBAAD7D3-9EF5-4F32-98F7-F7E1B23A1EEB}">
      <dgm:prSet phldrT="[Text]"/>
      <dgm:spPr>
        <a:solidFill>
          <a:schemeClr val="accent2"/>
        </a:solidFill>
        <a:ln>
          <a:solidFill>
            <a:srgbClr val="002060"/>
          </a:solidFill>
        </a:ln>
      </dgm:spPr>
      <dgm:t>
        <a:bodyPr/>
        <a:lstStyle/>
        <a:p>
          <a:r>
            <a:rPr lang="en-GB" dirty="0"/>
            <a:t>December 2018: Open Education Leadership Summit. Paris </a:t>
          </a:r>
        </a:p>
      </dgm:t>
    </dgm:pt>
    <dgm:pt modelId="{24D5AA4F-730B-4AB2-A73B-C8F4063A736B}" type="parTrans" cxnId="{CA2FF0B9-3709-4DA8-A858-7DD159D2DEA0}">
      <dgm:prSet/>
      <dgm:spPr/>
      <dgm:t>
        <a:bodyPr/>
        <a:lstStyle/>
        <a:p>
          <a:endParaRPr lang="en-GB"/>
        </a:p>
      </dgm:t>
    </dgm:pt>
    <dgm:pt modelId="{3589CE54-77F9-4B4B-883A-ADB78F42616F}" type="sibTrans" cxnId="{CA2FF0B9-3709-4DA8-A858-7DD159D2DEA0}">
      <dgm:prSet/>
      <dgm:spPr>
        <a:solidFill>
          <a:schemeClr val="accent1">
            <a:alpha val="90000"/>
          </a:schemeClr>
        </a:solidFill>
      </dgm:spPr>
      <dgm:t>
        <a:bodyPr/>
        <a:lstStyle/>
        <a:p>
          <a:endParaRPr lang="en-GB"/>
        </a:p>
      </dgm:t>
    </dgm:pt>
    <dgm:pt modelId="{6CF8BDC9-091D-4614-8A21-5AEE49746E62}">
      <dgm:prSet phldrT="[Text]"/>
      <dgm:spPr>
        <a:solidFill>
          <a:schemeClr val="accent2"/>
        </a:solidFill>
      </dgm:spPr>
      <dgm:t>
        <a:bodyPr/>
        <a:lstStyle/>
        <a:p>
          <a:r>
            <a:rPr lang="en-GB" dirty="0"/>
            <a:t>November 2019: Adoption of the UNESCO OER Recommendation </a:t>
          </a:r>
        </a:p>
      </dgm:t>
    </dgm:pt>
    <dgm:pt modelId="{0D475E18-BF5B-481B-AEAC-68997E7E9734}" type="parTrans" cxnId="{6FD3C9B8-47BA-4D5A-9B9C-92A6094BCFBF}">
      <dgm:prSet/>
      <dgm:spPr/>
      <dgm:t>
        <a:bodyPr/>
        <a:lstStyle/>
        <a:p>
          <a:endParaRPr lang="en-GB"/>
        </a:p>
      </dgm:t>
    </dgm:pt>
    <dgm:pt modelId="{6BEB2739-FC4C-4751-B3A7-20FF9A7F3CFD}" type="sibTrans" cxnId="{6FD3C9B8-47BA-4D5A-9B9C-92A6094BCFBF}">
      <dgm:prSet/>
      <dgm:spPr>
        <a:solidFill>
          <a:schemeClr val="accent1">
            <a:alpha val="90000"/>
          </a:schemeClr>
        </a:solidFill>
      </dgm:spPr>
      <dgm:t>
        <a:bodyPr/>
        <a:lstStyle/>
        <a:p>
          <a:endParaRPr lang="en-GB"/>
        </a:p>
      </dgm:t>
    </dgm:pt>
    <dgm:pt modelId="{1D9C7F62-A70B-4514-BDF1-8AE5BFAA10B2}">
      <dgm:prSet phldrT="[Text]"/>
      <dgm:spPr>
        <a:solidFill>
          <a:schemeClr val="accent2"/>
        </a:solidFill>
      </dgm:spPr>
      <dgm:t>
        <a:bodyPr/>
        <a:lstStyle/>
        <a:p>
          <a:r>
            <a:rPr lang="en-US" dirty="0"/>
            <a:t>March 2020: First face to face meeting of the working group in Paris</a:t>
          </a:r>
          <a:endParaRPr lang="en-GB" dirty="0"/>
        </a:p>
      </dgm:t>
    </dgm:pt>
    <dgm:pt modelId="{1C8D8D99-F260-4210-A31F-216C12F5ABB3}" type="parTrans" cxnId="{79D1E2CB-30DF-47D0-B04D-FE428268B911}">
      <dgm:prSet/>
      <dgm:spPr/>
      <dgm:t>
        <a:bodyPr/>
        <a:lstStyle/>
        <a:p>
          <a:endParaRPr lang="en-GB"/>
        </a:p>
      </dgm:t>
    </dgm:pt>
    <dgm:pt modelId="{5B9A0F73-DE47-4A09-8C87-E4BD19208780}" type="sibTrans" cxnId="{79D1E2CB-30DF-47D0-B04D-FE428268B911}">
      <dgm:prSet/>
      <dgm:spPr/>
      <dgm:t>
        <a:bodyPr/>
        <a:lstStyle/>
        <a:p>
          <a:endParaRPr lang="en-GB"/>
        </a:p>
      </dgm:t>
    </dgm:pt>
    <dgm:pt modelId="{53435841-85D2-4112-851A-C8104E140958}" type="pres">
      <dgm:prSet presAssocID="{2B88C3DD-E7A1-41A1-94A5-CDCBD287B19E}" presName="outerComposite" presStyleCnt="0">
        <dgm:presLayoutVars>
          <dgm:chMax val="5"/>
          <dgm:dir/>
          <dgm:resizeHandles val="exact"/>
        </dgm:presLayoutVars>
      </dgm:prSet>
      <dgm:spPr/>
    </dgm:pt>
    <dgm:pt modelId="{B378C23F-560D-4AB4-9121-F72877018BFD}" type="pres">
      <dgm:prSet presAssocID="{2B88C3DD-E7A1-41A1-94A5-CDCBD287B19E}" presName="dummyMaxCanvas" presStyleCnt="0">
        <dgm:presLayoutVars/>
      </dgm:prSet>
      <dgm:spPr/>
    </dgm:pt>
    <dgm:pt modelId="{3528B95E-114A-4539-AEC5-A5F567E924AD}" type="pres">
      <dgm:prSet presAssocID="{2B88C3DD-E7A1-41A1-94A5-CDCBD287B19E}" presName="ThreeNodes_1" presStyleLbl="node1" presStyleIdx="0" presStyleCnt="3">
        <dgm:presLayoutVars>
          <dgm:bulletEnabled val="1"/>
        </dgm:presLayoutVars>
      </dgm:prSet>
      <dgm:spPr/>
    </dgm:pt>
    <dgm:pt modelId="{964DE83C-9E57-428A-90EA-31CD6D4A2690}" type="pres">
      <dgm:prSet presAssocID="{2B88C3DD-E7A1-41A1-94A5-CDCBD287B19E}" presName="ThreeNodes_2" presStyleLbl="node1" presStyleIdx="1" presStyleCnt="3">
        <dgm:presLayoutVars>
          <dgm:bulletEnabled val="1"/>
        </dgm:presLayoutVars>
      </dgm:prSet>
      <dgm:spPr/>
    </dgm:pt>
    <dgm:pt modelId="{06B8365B-3ED8-4A8E-A8C6-E0F9A03F5A4E}" type="pres">
      <dgm:prSet presAssocID="{2B88C3DD-E7A1-41A1-94A5-CDCBD287B19E}" presName="ThreeNodes_3" presStyleLbl="node1" presStyleIdx="2" presStyleCnt="3">
        <dgm:presLayoutVars>
          <dgm:bulletEnabled val="1"/>
        </dgm:presLayoutVars>
      </dgm:prSet>
      <dgm:spPr/>
    </dgm:pt>
    <dgm:pt modelId="{AC2ABB25-76E7-4819-A7D7-FE5D9DEAC956}" type="pres">
      <dgm:prSet presAssocID="{2B88C3DD-E7A1-41A1-94A5-CDCBD287B19E}" presName="ThreeConn_1-2" presStyleLbl="fgAccFollowNode1" presStyleIdx="0" presStyleCnt="2">
        <dgm:presLayoutVars>
          <dgm:bulletEnabled val="1"/>
        </dgm:presLayoutVars>
      </dgm:prSet>
      <dgm:spPr/>
    </dgm:pt>
    <dgm:pt modelId="{CA3DD1B9-611E-4F52-A7CD-4CD49C4F7422}" type="pres">
      <dgm:prSet presAssocID="{2B88C3DD-E7A1-41A1-94A5-CDCBD287B19E}" presName="ThreeConn_2-3" presStyleLbl="fgAccFollowNode1" presStyleIdx="1" presStyleCnt="2">
        <dgm:presLayoutVars>
          <dgm:bulletEnabled val="1"/>
        </dgm:presLayoutVars>
      </dgm:prSet>
      <dgm:spPr/>
    </dgm:pt>
    <dgm:pt modelId="{7443511E-817A-43E1-B262-A06CC1A1CA4C}" type="pres">
      <dgm:prSet presAssocID="{2B88C3DD-E7A1-41A1-94A5-CDCBD287B19E}" presName="ThreeNodes_1_text" presStyleLbl="node1" presStyleIdx="2" presStyleCnt="3">
        <dgm:presLayoutVars>
          <dgm:bulletEnabled val="1"/>
        </dgm:presLayoutVars>
      </dgm:prSet>
      <dgm:spPr/>
    </dgm:pt>
    <dgm:pt modelId="{C4216CA5-4701-4803-839D-DE579B2BEF59}" type="pres">
      <dgm:prSet presAssocID="{2B88C3DD-E7A1-41A1-94A5-CDCBD287B19E}" presName="ThreeNodes_2_text" presStyleLbl="node1" presStyleIdx="2" presStyleCnt="3">
        <dgm:presLayoutVars>
          <dgm:bulletEnabled val="1"/>
        </dgm:presLayoutVars>
      </dgm:prSet>
      <dgm:spPr/>
    </dgm:pt>
    <dgm:pt modelId="{D1B858F8-92ED-4D91-B825-462B6E1818D7}" type="pres">
      <dgm:prSet presAssocID="{2B88C3DD-E7A1-41A1-94A5-CDCBD287B19E}" presName="ThreeNodes_3_text" presStyleLbl="node1" presStyleIdx="2" presStyleCnt="3">
        <dgm:presLayoutVars>
          <dgm:bulletEnabled val="1"/>
        </dgm:presLayoutVars>
      </dgm:prSet>
      <dgm:spPr/>
    </dgm:pt>
  </dgm:ptLst>
  <dgm:cxnLst>
    <dgm:cxn modelId="{7E477205-0DA2-4C7A-9D16-D8143D3E02E0}" type="presOf" srcId="{BBAAD7D3-9EF5-4F32-98F7-F7E1B23A1EEB}" destId="{3528B95E-114A-4539-AEC5-A5F567E924AD}" srcOrd="0" destOrd="0" presId="urn:microsoft.com/office/officeart/2005/8/layout/vProcess5"/>
    <dgm:cxn modelId="{CF9B1C49-35A5-475C-BE6D-ACC6883B3F32}" type="presOf" srcId="{BBAAD7D3-9EF5-4F32-98F7-F7E1B23A1EEB}" destId="{7443511E-817A-43E1-B262-A06CC1A1CA4C}" srcOrd="1" destOrd="0" presId="urn:microsoft.com/office/officeart/2005/8/layout/vProcess5"/>
    <dgm:cxn modelId="{EB0E4F4C-E6F0-46AF-90A9-998028B52ADC}" type="presOf" srcId="{6BEB2739-FC4C-4751-B3A7-20FF9A7F3CFD}" destId="{CA3DD1B9-611E-4F52-A7CD-4CD49C4F7422}" srcOrd="0" destOrd="0" presId="urn:microsoft.com/office/officeart/2005/8/layout/vProcess5"/>
    <dgm:cxn modelId="{EA4EE351-79F9-4C67-9658-C9F49B985BDA}" type="presOf" srcId="{1D9C7F62-A70B-4514-BDF1-8AE5BFAA10B2}" destId="{06B8365B-3ED8-4A8E-A8C6-E0F9A03F5A4E}" srcOrd="0" destOrd="0" presId="urn:microsoft.com/office/officeart/2005/8/layout/vProcess5"/>
    <dgm:cxn modelId="{9A2D937F-94FD-4364-BC36-DF210E7E9111}" type="presOf" srcId="{3589CE54-77F9-4B4B-883A-ADB78F42616F}" destId="{AC2ABB25-76E7-4819-A7D7-FE5D9DEAC956}" srcOrd="0" destOrd="0" presId="urn:microsoft.com/office/officeart/2005/8/layout/vProcess5"/>
    <dgm:cxn modelId="{E3357180-DD9A-4116-BF4E-DF648686749A}" type="presOf" srcId="{6CF8BDC9-091D-4614-8A21-5AEE49746E62}" destId="{C4216CA5-4701-4803-839D-DE579B2BEF59}" srcOrd="1" destOrd="0" presId="urn:microsoft.com/office/officeart/2005/8/layout/vProcess5"/>
    <dgm:cxn modelId="{39464F8A-198B-4491-A792-72977FBC3D60}" type="presOf" srcId="{6CF8BDC9-091D-4614-8A21-5AEE49746E62}" destId="{964DE83C-9E57-428A-90EA-31CD6D4A2690}" srcOrd="0" destOrd="0" presId="urn:microsoft.com/office/officeart/2005/8/layout/vProcess5"/>
    <dgm:cxn modelId="{6FD3C9B8-47BA-4D5A-9B9C-92A6094BCFBF}" srcId="{2B88C3DD-E7A1-41A1-94A5-CDCBD287B19E}" destId="{6CF8BDC9-091D-4614-8A21-5AEE49746E62}" srcOrd="1" destOrd="0" parTransId="{0D475E18-BF5B-481B-AEAC-68997E7E9734}" sibTransId="{6BEB2739-FC4C-4751-B3A7-20FF9A7F3CFD}"/>
    <dgm:cxn modelId="{CA2FF0B9-3709-4DA8-A858-7DD159D2DEA0}" srcId="{2B88C3DD-E7A1-41A1-94A5-CDCBD287B19E}" destId="{BBAAD7D3-9EF5-4F32-98F7-F7E1B23A1EEB}" srcOrd="0" destOrd="0" parTransId="{24D5AA4F-730B-4AB2-A73B-C8F4063A736B}" sibTransId="{3589CE54-77F9-4B4B-883A-ADB78F42616F}"/>
    <dgm:cxn modelId="{79D1E2CB-30DF-47D0-B04D-FE428268B911}" srcId="{2B88C3DD-E7A1-41A1-94A5-CDCBD287B19E}" destId="{1D9C7F62-A70B-4514-BDF1-8AE5BFAA10B2}" srcOrd="2" destOrd="0" parTransId="{1C8D8D99-F260-4210-A31F-216C12F5ABB3}" sibTransId="{5B9A0F73-DE47-4A09-8C87-E4BD19208780}"/>
    <dgm:cxn modelId="{3BF79DD1-F568-44B2-9E53-1789C43B0C18}" type="presOf" srcId="{1D9C7F62-A70B-4514-BDF1-8AE5BFAA10B2}" destId="{D1B858F8-92ED-4D91-B825-462B6E1818D7}" srcOrd="1" destOrd="0" presId="urn:microsoft.com/office/officeart/2005/8/layout/vProcess5"/>
    <dgm:cxn modelId="{FEBE70D6-DD5E-43FD-9E8A-B02A3D5072FC}" type="presOf" srcId="{2B88C3DD-E7A1-41A1-94A5-CDCBD287B19E}" destId="{53435841-85D2-4112-851A-C8104E140958}" srcOrd="0" destOrd="0" presId="urn:microsoft.com/office/officeart/2005/8/layout/vProcess5"/>
    <dgm:cxn modelId="{C3771B34-F295-4C2C-B396-A6F14AB9B585}" type="presParOf" srcId="{53435841-85D2-4112-851A-C8104E140958}" destId="{B378C23F-560D-4AB4-9121-F72877018BFD}" srcOrd="0" destOrd="0" presId="urn:microsoft.com/office/officeart/2005/8/layout/vProcess5"/>
    <dgm:cxn modelId="{E9EE7357-7F4B-4492-BE34-C8E30DE95633}" type="presParOf" srcId="{53435841-85D2-4112-851A-C8104E140958}" destId="{3528B95E-114A-4539-AEC5-A5F567E924AD}" srcOrd="1" destOrd="0" presId="urn:microsoft.com/office/officeart/2005/8/layout/vProcess5"/>
    <dgm:cxn modelId="{A95CDB95-9407-4707-B885-74B704D999DF}" type="presParOf" srcId="{53435841-85D2-4112-851A-C8104E140958}" destId="{964DE83C-9E57-428A-90EA-31CD6D4A2690}" srcOrd="2" destOrd="0" presId="urn:microsoft.com/office/officeart/2005/8/layout/vProcess5"/>
    <dgm:cxn modelId="{298D5237-93A0-4A0A-8822-99C958701E63}" type="presParOf" srcId="{53435841-85D2-4112-851A-C8104E140958}" destId="{06B8365B-3ED8-4A8E-A8C6-E0F9A03F5A4E}" srcOrd="3" destOrd="0" presId="urn:microsoft.com/office/officeart/2005/8/layout/vProcess5"/>
    <dgm:cxn modelId="{42303285-FA33-4C71-9C21-02A89C43AD84}" type="presParOf" srcId="{53435841-85D2-4112-851A-C8104E140958}" destId="{AC2ABB25-76E7-4819-A7D7-FE5D9DEAC956}" srcOrd="4" destOrd="0" presId="urn:microsoft.com/office/officeart/2005/8/layout/vProcess5"/>
    <dgm:cxn modelId="{EBD3B73F-C5B2-4711-89ED-B17B22F16D11}" type="presParOf" srcId="{53435841-85D2-4112-851A-C8104E140958}" destId="{CA3DD1B9-611E-4F52-A7CD-4CD49C4F7422}" srcOrd="5" destOrd="0" presId="urn:microsoft.com/office/officeart/2005/8/layout/vProcess5"/>
    <dgm:cxn modelId="{8C271A8B-38C5-4246-950D-9833FE6C1A41}" type="presParOf" srcId="{53435841-85D2-4112-851A-C8104E140958}" destId="{7443511E-817A-43E1-B262-A06CC1A1CA4C}" srcOrd="6" destOrd="0" presId="urn:microsoft.com/office/officeart/2005/8/layout/vProcess5"/>
    <dgm:cxn modelId="{AA74AF6F-B6F4-437A-80DD-BB75A01783E8}" type="presParOf" srcId="{53435841-85D2-4112-851A-C8104E140958}" destId="{C4216CA5-4701-4803-839D-DE579B2BEF59}" srcOrd="7" destOrd="0" presId="urn:microsoft.com/office/officeart/2005/8/layout/vProcess5"/>
    <dgm:cxn modelId="{3CB5BB2A-659A-4A40-9A75-04A8AFEA1FFC}" type="presParOf" srcId="{53435841-85D2-4112-851A-C8104E140958}" destId="{D1B858F8-92ED-4D91-B825-462B6E1818D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23A356-BEF8-4327-B290-577F65E312A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403BD5C4-CBD2-461D-B234-BFC66D1B526C}">
      <dgm:prSet phldrT="[Text]"/>
      <dgm:spPr/>
      <dgm:t>
        <a:bodyPr/>
        <a:lstStyle/>
        <a:p>
          <a:r>
            <a:rPr lang="en-US" dirty="0"/>
            <a:t>Capacity building </a:t>
          </a:r>
          <a:endParaRPr lang="en-GB" dirty="0"/>
        </a:p>
      </dgm:t>
    </dgm:pt>
    <dgm:pt modelId="{C7A5104A-E8EB-424F-B522-E30152599733}" type="parTrans" cxnId="{A7696FB6-9D63-4132-8723-EBAA586A3FD3}">
      <dgm:prSet/>
      <dgm:spPr/>
      <dgm:t>
        <a:bodyPr/>
        <a:lstStyle/>
        <a:p>
          <a:endParaRPr lang="en-GB"/>
        </a:p>
      </dgm:t>
    </dgm:pt>
    <dgm:pt modelId="{4436F3E9-7C3D-4BDB-99F6-3A3870002BFF}" type="sibTrans" cxnId="{A7696FB6-9D63-4132-8723-EBAA586A3FD3}">
      <dgm:prSet/>
      <dgm:spPr/>
      <dgm:t>
        <a:bodyPr/>
        <a:lstStyle/>
        <a:p>
          <a:endParaRPr lang="en-GB"/>
        </a:p>
      </dgm:t>
    </dgm:pt>
    <dgm:pt modelId="{82B2EC6C-82C3-4E61-A250-53168AC933A5}">
      <dgm:prSet phldrT="[Text]"/>
      <dgm:spPr/>
      <dgm:t>
        <a:bodyPr/>
        <a:lstStyle/>
        <a:p>
          <a:r>
            <a:rPr lang="en-US" dirty="0"/>
            <a:t>Needs identification</a:t>
          </a:r>
          <a:endParaRPr lang="en-GB" dirty="0"/>
        </a:p>
      </dgm:t>
    </dgm:pt>
    <dgm:pt modelId="{19329FDF-5D59-4D85-BEB4-AB69C8F8CB43}" type="parTrans" cxnId="{1CBE1C58-4C5C-42EC-A61F-B8C08C6375E9}">
      <dgm:prSet/>
      <dgm:spPr/>
      <dgm:t>
        <a:bodyPr/>
        <a:lstStyle/>
        <a:p>
          <a:endParaRPr lang="en-GB"/>
        </a:p>
      </dgm:t>
    </dgm:pt>
    <dgm:pt modelId="{612C6D6D-8288-4CC2-9794-DCEFADF6AD9D}" type="sibTrans" cxnId="{1CBE1C58-4C5C-42EC-A61F-B8C08C6375E9}">
      <dgm:prSet/>
      <dgm:spPr/>
      <dgm:t>
        <a:bodyPr/>
        <a:lstStyle/>
        <a:p>
          <a:endParaRPr lang="en-GB"/>
        </a:p>
      </dgm:t>
    </dgm:pt>
    <dgm:pt modelId="{4E112997-9A20-459B-A703-75D43263833E}">
      <dgm:prSet phldrT="[Text]"/>
      <dgm:spPr/>
      <dgm:t>
        <a:bodyPr/>
        <a:lstStyle/>
        <a:p>
          <a:r>
            <a:rPr lang="en-US" dirty="0"/>
            <a:t>Multisectoral dialogue </a:t>
          </a:r>
          <a:endParaRPr lang="en-GB" dirty="0"/>
        </a:p>
      </dgm:t>
    </dgm:pt>
    <dgm:pt modelId="{4792A7F8-B4AD-4372-8410-62321564A278}" type="parTrans" cxnId="{1A6DE143-686F-4E33-BFA1-1A4B840440FE}">
      <dgm:prSet/>
      <dgm:spPr/>
      <dgm:t>
        <a:bodyPr/>
        <a:lstStyle/>
        <a:p>
          <a:endParaRPr lang="en-GB"/>
        </a:p>
      </dgm:t>
    </dgm:pt>
    <dgm:pt modelId="{457A2F20-9E42-4B60-9575-39D7D03790AA}" type="sibTrans" cxnId="{1A6DE143-686F-4E33-BFA1-1A4B840440FE}">
      <dgm:prSet/>
      <dgm:spPr/>
      <dgm:t>
        <a:bodyPr/>
        <a:lstStyle/>
        <a:p>
          <a:endParaRPr lang="en-GB"/>
        </a:p>
      </dgm:t>
    </dgm:pt>
    <dgm:pt modelId="{E57FC9B4-C373-45DD-AC67-C58EE276BD4B}">
      <dgm:prSet phldrT="[Text]"/>
      <dgm:spPr/>
      <dgm:t>
        <a:bodyPr/>
        <a:lstStyle/>
        <a:p>
          <a:r>
            <a:rPr lang="en-US" dirty="0"/>
            <a:t>Academic/policy level</a:t>
          </a:r>
          <a:endParaRPr lang="en-GB" dirty="0"/>
        </a:p>
      </dgm:t>
    </dgm:pt>
    <dgm:pt modelId="{86A7D6BA-721B-4E2B-96F2-C14DEF1CCDE4}" type="parTrans" cxnId="{867FB3F3-18C7-4444-B1B8-8B2DC043C3A0}">
      <dgm:prSet/>
      <dgm:spPr/>
      <dgm:t>
        <a:bodyPr/>
        <a:lstStyle/>
        <a:p>
          <a:endParaRPr lang="en-GB"/>
        </a:p>
      </dgm:t>
    </dgm:pt>
    <dgm:pt modelId="{344EE551-FB44-42BA-A135-C816B7DF1408}" type="sibTrans" cxnId="{867FB3F3-18C7-4444-B1B8-8B2DC043C3A0}">
      <dgm:prSet/>
      <dgm:spPr/>
      <dgm:t>
        <a:bodyPr/>
        <a:lstStyle/>
        <a:p>
          <a:endParaRPr lang="en-GB"/>
        </a:p>
      </dgm:t>
    </dgm:pt>
    <dgm:pt modelId="{5885F246-8C86-4C37-83D0-D6A028158FA6}">
      <dgm:prSet phldrT="[Text]"/>
      <dgm:spPr/>
      <dgm:t>
        <a:bodyPr/>
        <a:lstStyle/>
        <a:p>
          <a:r>
            <a:rPr lang="en-US" dirty="0"/>
            <a:t>Catalyzing nature</a:t>
          </a:r>
          <a:endParaRPr lang="en-GB" dirty="0"/>
        </a:p>
      </dgm:t>
    </dgm:pt>
    <dgm:pt modelId="{B8D8BD65-02C5-4358-ACD9-A6503253E8E7}" type="parTrans" cxnId="{00F0AD85-ADA9-477A-A668-029AD4B08284}">
      <dgm:prSet/>
      <dgm:spPr/>
      <dgm:t>
        <a:bodyPr/>
        <a:lstStyle/>
        <a:p>
          <a:endParaRPr lang="en-GB"/>
        </a:p>
      </dgm:t>
    </dgm:pt>
    <dgm:pt modelId="{9D4980E7-1F10-4EA7-8C54-436B0C1CAC2F}" type="sibTrans" cxnId="{00F0AD85-ADA9-477A-A668-029AD4B08284}">
      <dgm:prSet/>
      <dgm:spPr/>
      <dgm:t>
        <a:bodyPr/>
        <a:lstStyle/>
        <a:p>
          <a:endParaRPr lang="en-GB"/>
        </a:p>
      </dgm:t>
    </dgm:pt>
    <dgm:pt modelId="{1280E4D6-3538-44B4-B62A-AE0B08FC180B}">
      <dgm:prSet phldrT="[Text]"/>
      <dgm:spPr/>
      <dgm:t>
        <a:bodyPr/>
        <a:lstStyle/>
        <a:p>
          <a:r>
            <a:rPr lang="en-US" dirty="0"/>
            <a:t>Synergies with parallel initiatives in the region at ICDE and UNESCO</a:t>
          </a:r>
          <a:endParaRPr lang="en-GB" dirty="0"/>
        </a:p>
      </dgm:t>
    </dgm:pt>
    <dgm:pt modelId="{6937EF4D-6277-4AB6-A864-0C3C4671AF48}" type="parTrans" cxnId="{9DB65394-44A7-4068-8071-4AD77BDEA5EF}">
      <dgm:prSet/>
      <dgm:spPr/>
      <dgm:t>
        <a:bodyPr/>
        <a:lstStyle/>
        <a:p>
          <a:endParaRPr lang="en-GB"/>
        </a:p>
      </dgm:t>
    </dgm:pt>
    <dgm:pt modelId="{AB3CE80A-839B-45D7-85BD-616F354D5097}" type="sibTrans" cxnId="{9DB65394-44A7-4068-8071-4AD77BDEA5EF}">
      <dgm:prSet/>
      <dgm:spPr/>
      <dgm:t>
        <a:bodyPr/>
        <a:lstStyle/>
        <a:p>
          <a:endParaRPr lang="en-GB"/>
        </a:p>
      </dgm:t>
    </dgm:pt>
    <dgm:pt modelId="{11A897B3-3281-473A-AB87-CAECED38B65A}">
      <dgm:prSet phldrT="[Text]"/>
      <dgm:spPr/>
      <dgm:t>
        <a:bodyPr/>
        <a:lstStyle/>
        <a:p>
          <a:r>
            <a:rPr lang="en-US" dirty="0"/>
            <a:t>Cultural approach and replicability </a:t>
          </a:r>
          <a:endParaRPr lang="en-GB" dirty="0"/>
        </a:p>
      </dgm:t>
    </dgm:pt>
    <dgm:pt modelId="{5D92677A-28A3-462C-ADE1-ADC71DEDE94E}" type="parTrans" cxnId="{ABE68694-EF3F-4A79-99D4-3870AF538134}">
      <dgm:prSet/>
      <dgm:spPr/>
      <dgm:t>
        <a:bodyPr/>
        <a:lstStyle/>
        <a:p>
          <a:endParaRPr lang="en-GB"/>
        </a:p>
      </dgm:t>
    </dgm:pt>
    <dgm:pt modelId="{1A69E712-2B70-4273-A598-0EDF704A1149}" type="sibTrans" cxnId="{ABE68694-EF3F-4A79-99D4-3870AF538134}">
      <dgm:prSet/>
      <dgm:spPr/>
      <dgm:t>
        <a:bodyPr/>
        <a:lstStyle/>
        <a:p>
          <a:endParaRPr lang="en-GB"/>
        </a:p>
      </dgm:t>
    </dgm:pt>
    <dgm:pt modelId="{3F1FFD9F-B1D5-4BF7-89F6-C25E55A84883}">
      <dgm:prSet phldrT="[Text]"/>
      <dgm:spPr/>
      <dgm:t>
        <a:bodyPr/>
        <a:lstStyle/>
        <a:p>
          <a:r>
            <a:rPr lang="en-US" dirty="0"/>
            <a:t>French</a:t>
          </a:r>
          <a:endParaRPr lang="en-GB" dirty="0"/>
        </a:p>
      </dgm:t>
    </dgm:pt>
    <dgm:pt modelId="{E01D942A-C42A-491D-AD1E-90CD089B0573}" type="parTrans" cxnId="{B8049C75-D830-4796-93ED-18B293281B7D}">
      <dgm:prSet/>
      <dgm:spPr/>
      <dgm:t>
        <a:bodyPr/>
        <a:lstStyle/>
        <a:p>
          <a:endParaRPr lang="en-GB"/>
        </a:p>
      </dgm:t>
    </dgm:pt>
    <dgm:pt modelId="{C5139770-5E65-4B1B-94F2-1037AC1477C8}" type="sibTrans" cxnId="{B8049C75-D830-4796-93ED-18B293281B7D}">
      <dgm:prSet/>
      <dgm:spPr/>
      <dgm:t>
        <a:bodyPr/>
        <a:lstStyle/>
        <a:p>
          <a:endParaRPr lang="en-GB"/>
        </a:p>
      </dgm:t>
    </dgm:pt>
    <dgm:pt modelId="{4A048FF2-C020-4B74-8031-F3B4211E91CA}">
      <dgm:prSet phldrT="[Text]"/>
      <dgm:spPr/>
      <dgm:t>
        <a:bodyPr/>
        <a:lstStyle/>
        <a:p>
          <a:r>
            <a:rPr lang="en-US" dirty="0"/>
            <a:t>Course/capacity building material</a:t>
          </a:r>
          <a:endParaRPr lang="en-GB" dirty="0"/>
        </a:p>
      </dgm:t>
    </dgm:pt>
    <dgm:pt modelId="{14D22B47-D5BA-402F-899A-15BA6AE702E9}" type="parTrans" cxnId="{54BA8801-9EAF-4612-870A-1F542A28AC6B}">
      <dgm:prSet/>
      <dgm:spPr/>
      <dgm:t>
        <a:bodyPr/>
        <a:lstStyle/>
        <a:p>
          <a:endParaRPr lang="en-GB"/>
        </a:p>
      </dgm:t>
    </dgm:pt>
    <dgm:pt modelId="{C8D52A2F-3A07-4C8B-B665-2E9A5D2DAEE9}" type="sibTrans" cxnId="{54BA8801-9EAF-4612-870A-1F542A28AC6B}">
      <dgm:prSet/>
      <dgm:spPr/>
      <dgm:t>
        <a:bodyPr/>
        <a:lstStyle/>
        <a:p>
          <a:endParaRPr lang="en-GB"/>
        </a:p>
      </dgm:t>
    </dgm:pt>
    <dgm:pt modelId="{5D4398E9-1C4E-4704-9895-06F67F381376}">
      <dgm:prSet phldrT="[Text]"/>
      <dgm:spPr/>
      <dgm:t>
        <a:bodyPr/>
        <a:lstStyle/>
        <a:p>
          <a:r>
            <a:rPr lang="en-US" dirty="0"/>
            <a:t>Roadmap</a:t>
          </a:r>
          <a:endParaRPr lang="en-GB" dirty="0"/>
        </a:p>
      </dgm:t>
    </dgm:pt>
    <dgm:pt modelId="{EAD45F54-8B5A-4DD6-B910-DD8CE427D943}" type="parTrans" cxnId="{65931565-8E99-4197-B488-43586F4440F5}">
      <dgm:prSet/>
      <dgm:spPr/>
      <dgm:t>
        <a:bodyPr/>
        <a:lstStyle/>
        <a:p>
          <a:endParaRPr lang="en-GB"/>
        </a:p>
      </dgm:t>
    </dgm:pt>
    <dgm:pt modelId="{F4BBDE89-C5AE-4410-98D4-E5762CDCB669}" type="sibTrans" cxnId="{65931565-8E99-4197-B488-43586F4440F5}">
      <dgm:prSet/>
      <dgm:spPr/>
      <dgm:t>
        <a:bodyPr/>
        <a:lstStyle/>
        <a:p>
          <a:endParaRPr lang="en-GB"/>
        </a:p>
      </dgm:t>
    </dgm:pt>
    <dgm:pt modelId="{A05D69E1-F3FA-4872-B8E6-476FD41B0178}">
      <dgm:prSet phldrT="[Text]"/>
      <dgm:spPr/>
      <dgm:t>
        <a:bodyPr/>
        <a:lstStyle/>
        <a:p>
          <a:r>
            <a:rPr lang="en-US" dirty="0"/>
            <a:t>Multisectoral nature of the expert group</a:t>
          </a:r>
          <a:endParaRPr lang="en-GB" dirty="0"/>
        </a:p>
      </dgm:t>
    </dgm:pt>
    <dgm:pt modelId="{B1447C87-CC2E-412C-82B2-AA7B67C65F28}" type="parTrans" cxnId="{1814C4F8-C7FE-42C0-904E-D9643786A972}">
      <dgm:prSet/>
      <dgm:spPr/>
      <dgm:t>
        <a:bodyPr/>
        <a:lstStyle/>
        <a:p>
          <a:endParaRPr lang="en-GB"/>
        </a:p>
      </dgm:t>
    </dgm:pt>
    <dgm:pt modelId="{F5532F6D-55BF-457B-8B48-9537BFF5474C}" type="sibTrans" cxnId="{1814C4F8-C7FE-42C0-904E-D9643786A972}">
      <dgm:prSet/>
      <dgm:spPr/>
      <dgm:t>
        <a:bodyPr/>
        <a:lstStyle/>
        <a:p>
          <a:endParaRPr lang="en-GB"/>
        </a:p>
      </dgm:t>
    </dgm:pt>
    <dgm:pt modelId="{0197F8B4-4008-46DD-A85B-F8D9E6CE65BB}">
      <dgm:prSet phldrT="[Text]"/>
      <dgm:spPr/>
      <dgm:t>
        <a:bodyPr/>
        <a:lstStyle/>
        <a:p>
          <a:r>
            <a:rPr lang="en-US" dirty="0"/>
            <a:t>Language and cultural validation of capacity building material</a:t>
          </a:r>
          <a:endParaRPr lang="en-GB" dirty="0"/>
        </a:p>
      </dgm:t>
    </dgm:pt>
    <dgm:pt modelId="{87074EA4-C12F-411D-A3D8-3FAB8C52D921}" type="parTrans" cxnId="{41DA3C3D-1DBC-4C40-8A8D-00B86B67C49D}">
      <dgm:prSet/>
      <dgm:spPr/>
      <dgm:t>
        <a:bodyPr/>
        <a:lstStyle/>
        <a:p>
          <a:endParaRPr lang="en-GB"/>
        </a:p>
      </dgm:t>
    </dgm:pt>
    <dgm:pt modelId="{52C9BE39-B709-4965-B22E-63AE6DD6D5E9}" type="sibTrans" cxnId="{41DA3C3D-1DBC-4C40-8A8D-00B86B67C49D}">
      <dgm:prSet/>
      <dgm:spPr/>
      <dgm:t>
        <a:bodyPr/>
        <a:lstStyle/>
        <a:p>
          <a:endParaRPr lang="en-GB"/>
        </a:p>
      </dgm:t>
    </dgm:pt>
    <dgm:pt modelId="{A5AE577A-24C6-4ACA-941F-EF2C29A3F436}" type="pres">
      <dgm:prSet presAssocID="{D723A356-BEF8-4327-B290-577F65E312A8}" presName="cycleMatrixDiagram" presStyleCnt="0">
        <dgm:presLayoutVars>
          <dgm:chMax val="1"/>
          <dgm:dir/>
          <dgm:animLvl val="lvl"/>
          <dgm:resizeHandles val="exact"/>
        </dgm:presLayoutVars>
      </dgm:prSet>
      <dgm:spPr/>
    </dgm:pt>
    <dgm:pt modelId="{37F334D6-E128-40B3-9343-59B3DF4897CC}" type="pres">
      <dgm:prSet presAssocID="{D723A356-BEF8-4327-B290-577F65E312A8}" presName="children" presStyleCnt="0"/>
      <dgm:spPr/>
    </dgm:pt>
    <dgm:pt modelId="{048D5FA0-343D-43D6-B833-6C473D5652D7}" type="pres">
      <dgm:prSet presAssocID="{D723A356-BEF8-4327-B290-577F65E312A8}" presName="child1group" presStyleCnt="0"/>
      <dgm:spPr/>
    </dgm:pt>
    <dgm:pt modelId="{651D4ACB-FCB4-46AD-9F3F-F5EF7CB1A0B7}" type="pres">
      <dgm:prSet presAssocID="{D723A356-BEF8-4327-B290-577F65E312A8}" presName="child1" presStyleLbl="bgAcc1" presStyleIdx="0" presStyleCnt="4"/>
      <dgm:spPr/>
    </dgm:pt>
    <dgm:pt modelId="{6F5DECDF-2FEE-43A2-BF89-C0C37EFA38FC}" type="pres">
      <dgm:prSet presAssocID="{D723A356-BEF8-4327-B290-577F65E312A8}" presName="child1Text" presStyleLbl="bgAcc1" presStyleIdx="0" presStyleCnt="4">
        <dgm:presLayoutVars>
          <dgm:bulletEnabled val="1"/>
        </dgm:presLayoutVars>
      </dgm:prSet>
      <dgm:spPr/>
    </dgm:pt>
    <dgm:pt modelId="{E81D01B7-3941-4D78-AC58-8893E4C87EAA}" type="pres">
      <dgm:prSet presAssocID="{D723A356-BEF8-4327-B290-577F65E312A8}" presName="child2group" presStyleCnt="0"/>
      <dgm:spPr/>
    </dgm:pt>
    <dgm:pt modelId="{1C429B41-D7D5-441A-BE56-48E71BEB2547}" type="pres">
      <dgm:prSet presAssocID="{D723A356-BEF8-4327-B290-577F65E312A8}" presName="child2" presStyleLbl="bgAcc1" presStyleIdx="1" presStyleCnt="4"/>
      <dgm:spPr/>
    </dgm:pt>
    <dgm:pt modelId="{E71B18F9-B339-4074-979A-961AE7E9C648}" type="pres">
      <dgm:prSet presAssocID="{D723A356-BEF8-4327-B290-577F65E312A8}" presName="child2Text" presStyleLbl="bgAcc1" presStyleIdx="1" presStyleCnt="4">
        <dgm:presLayoutVars>
          <dgm:bulletEnabled val="1"/>
        </dgm:presLayoutVars>
      </dgm:prSet>
      <dgm:spPr/>
    </dgm:pt>
    <dgm:pt modelId="{7AD1887B-06D9-4138-A05A-CB2FBC2F564C}" type="pres">
      <dgm:prSet presAssocID="{D723A356-BEF8-4327-B290-577F65E312A8}" presName="child3group" presStyleCnt="0"/>
      <dgm:spPr/>
    </dgm:pt>
    <dgm:pt modelId="{9D5184E7-D671-44D7-A974-E4E8D7EA7092}" type="pres">
      <dgm:prSet presAssocID="{D723A356-BEF8-4327-B290-577F65E312A8}" presName="child3" presStyleLbl="bgAcc1" presStyleIdx="2" presStyleCnt="4"/>
      <dgm:spPr/>
    </dgm:pt>
    <dgm:pt modelId="{A325DC3E-F243-4201-A5EF-F924E1D11FE7}" type="pres">
      <dgm:prSet presAssocID="{D723A356-BEF8-4327-B290-577F65E312A8}" presName="child3Text" presStyleLbl="bgAcc1" presStyleIdx="2" presStyleCnt="4">
        <dgm:presLayoutVars>
          <dgm:bulletEnabled val="1"/>
        </dgm:presLayoutVars>
      </dgm:prSet>
      <dgm:spPr/>
    </dgm:pt>
    <dgm:pt modelId="{5B129ADE-08E2-43D2-BEE0-010907A8784E}" type="pres">
      <dgm:prSet presAssocID="{D723A356-BEF8-4327-B290-577F65E312A8}" presName="child4group" presStyleCnt="0"/>
      <dgm:spPr/>
    </dgm:pt>
    <dgm:pt modelId="{4648E459-70E4-43BA-817D-7206C9C34986}" type="pres">
      <dgm:prSet presAssocID="{D723A356-BEF8-4327-B290-577F65E312A8}" presName="child4" presStyleLbl="bgAcc1" presStyleIdx="3" presStyleCnt="4"/>
      <dgm:spPr/>
    </dgm:pt>
    <dgm:pt modelId="{B48AB8D5-918A-407F-9253-4CEEF127C258}" type="pres">
      <dgm:prSet presAssocID="{D723A356-BEF8-4327-B290-577F65E312A8}" presName="child4Text" presStyleLbl="bgAcc1" presStyleIdx="3" presStyleCnt="4">
        <dgm:presLayoutVars>
          <dgm:bulletEnabled val="1"/>
        </dgm:presLayoutVars>
      </dgm:prSet>
      <dgm:spPr/>
    </dgm:pt>
    <dgm:pt modelId="{6856FF94-B50E-4B7C-BF3F-7466975AD018}" type="pres">
      <dgm:prSet presAssocID="{D723A356-BEF8-4327-B290-577F65E312A8}" presName="childPlaceholder" presStyleCnt="0"/>
      <dgm:spPr/>
    </dgm:pt>
    <dgm:pt modelId="{1B196D0C-A85A-4C09-97B2-C922715DF843}" type="pres">
      <dgm:prSet presAssocID="{D723A356-BEF8-4327-B290-577F65E312A8}" presName="circle" presStyleCnt="0"/>
      <dgm:spPr/>
    </dgm:pt>
    <dgm:pt modelId="{6FC8825E-E2B8-458F-9FE6-B033E1A49D39}" type="pres">
      <dgm:prSet presAssocID="{D723A356-BEF8-4327-B290-577F65E312A8}" presName="quadrant1" presStyleLbl="node1" presStyleIdx="0" presStyleCnt="4">
        <dgm:presLayoutVars>
          <dgm:chMax val="1"/>
          <dgm:bulletEnabled val="1"/>
        </dgm:presLayoutVars>
      </dgm:prSet>
      <dgm:spPr/>
    </dgm:pt>
    <dgm:pt modelId="{F3386216-2D03-4667-8DCA-B7EEA6D71B1D}" type="pres">
      <dgm:prSet presAssocID="{D723A356-BEF8-4327-B290-577F65E312A8}" presName="quadrant2" presStyleLbl="node1" presStyleIdx="1" presStyleCnt="4">
        <dgm:presLayoutVars>
          <dgm:chMax val="1"/>
          <dgm:bulletEnabled val="1"/>
        </dgm:presLayoutVars>
      </dgm:prSet>
      <dgm:spPr/>
    </dgm:pt>
    <dgm:pt modelId="{4C6E0B5E-C9BE-47CE-A13F-B51F2102FAC9}" type="pres">
      <dgm:prSet presAssocID="{D723A356-BEF8-4327-B290-577F65E312A8}" presName="quadrant3" presStyleLbl="node1" presStyleIdx="2" presStyleCnt="4">
        <dgm:presLayoutVars>
          <dgm:chMax val="1"/>
          <dgm:bulletEnabled val="1"/>
        </dgm:presLayoutVars>
      </dgm:prSet>
      <dgm:spPr/>
    </dgm:pt>
    <dgm:pt modelId="{E5D01343-CE1A-4615-9A17-70226A9B38C5}" type="pres">
      <dgm:prSet presAssocID="{D723A356-BEF8-4327-B290-577F65E312A8}" presName="quadrant4" presStyleLbl="node1" presStyleIdx="3" presStyleCnt="4">
        <dgm:presLayoutVars>
          <dgm:chMax val="1"/>
          <dgm:bulletEnabled val="1"/>
        </dgm:presLayoutVars>
      </dgm:prSet>
      <dgm:spPr/>
    </dgm:pt>
    <dgm:pt modelId="{6BBA541A-B11D-4D31-8C13-B19E84730AE5}" type="pres">
      <dgm:prSet presAssocID="{D723A356-BEF8-4327-B290-577F65E312A8}" presName="quadrantPlaceholder" presStyleCnt="0"/>
      <dgm:spPr/>
    </dgm:pt>
    <dgm:pt modelId="{C1753B75-23A6-4E14-8167-23DCB4221844}" type="pres">
      <dgm:prSet presAssocID="{D723A356-BEF8-4327-B290-577F65E312A8}" presName="center1" presStyleLbl="fgShp" presStyleIdx="0" presStyleCnt="2"/>
      <dgm:spPr/>
    </dgm:pt>
    <dgm:pt modelId="{C932CE80-52FC-4308-ABB7-BAA1E06082F7}" type="pres">
      <dgm:prSet presAssocID="{D723A356-BEF8-4327-B290-577F65E312A8}" presName="center2" presStyleLbl="fgShp" presStyleIdx="1" presStyleCnt="2"/>
      <dgm:spPr/>
    </dgm:pt>
  </dgm:ptLst>
  <dgm:cxnLst>
    <dgm:cxn modelId="{54BA8801-9EAF-4612-870A-1F542A28AC6B}" srcId="{403BD5C4-CBD2-461D-B234-BFC66D1B526C}" destId="{4A048FF2-C020-4B74-8031-F3B4211E91CA}" srcOrd="1" destOrd="0" parTransId="{14D22B47-D5BA-402F-899A-15BA6AE702E9}" sibTransId="{C8D52A2F-3A07-4C8B-B665-2E9A5D2DAEE9}"/>
    <dgm:cxn modelId="{11FEFE0B-5ACD-442C-A8CB-4B951FAA4FC0}" type="presOf" srcId="{82B2EC6C-82C3-4E61-A250-53168AC933A5}" destId="{6F5DECDF-2FEE-43A2-BF89-C0C37EFA38FC}" srcOrd="1" destOrd="0" presId="urn:microsoft.com/office/officeart/2005/8/layout/cycle4"/>
    <dgm:cxn modelId="{87285010-E08E-4CEB-9898-CFD2B8B0E00E}" type="presOf" srcId="{82B2EC6C-82C3-4E61-A250-53168AC933A5}" destId="{651D4ACB-FCB4-46AD-9F3F-F5EF7CB1A0B7}" srcOrd="0" destOrd="0" presId="urn:microsoft.com/office/officeart/2005/8/layout/cycle4"/>
    <dgm:cxn modelId="{AFEE971E-F0E4-491B-B675-84AEFEA629A2}" type="presOf" srcId="{11A897B3-3281-473A-AB87-CAECED38B65A}" destId="{E5D01343-CE1A-4615-9A17-70226A9B38C5}" srcOrd="0" destOrd="0" presId="urn:microsoft.com/office/officeart/2005/8/layout/cycle4"/>
    <dgm:cxn modelId="{00287C23-F16C-48F1-A4E9-2C787FF8F2C4}" type="presOf" srcId="{5885F246-8C86-4C37-83D0-D6A028158FA6}" destId="{4C6E0B5E-C9BE-47CE-A13F-B51F2102FAC9}" srcOrd="0" destOrd="0" presId="urn:microsoft.com/office/officeart/2005/8/layout/cycle4"/>
    <dgm:cxn modelId="{769D8D33-C3EA-4BE0-AA71-CEE5B730BFE7}" type="presOf" srcId="{A05D69E1-F3FA-4872-B8E6-476FD41B0178}" destId="{E71B18F9-B339-4074-979A-961AE7E9C648}" srcOrd="1" destOrd="1" presId="urn:microsoft.com/office/officeart/2005/8/layout/cycle4"/>
    <dgm:cxn modelId="{A0F3FE34-D105-45A9-A8B2-46AC43433C37}" type="presOf" srcId="{4A048FF2-C020-4B74-8031-F3B4211E91CA}" destId="{651D4ACB-FCB4-46AD-9F3F-F5EF7CB1A0B7}" srcOrd="0" destOrd="1" presId="urn:microsoft.com/office/officeart/2005/8/layout/cycle4"/>
    <dgm:cxn modelId="{41DA3C3D-1DBC-4C40-8A8D-00B86B67C49D}" srcId="{11A897B3-3281-473A-AB87-CAECED38B65A}" destId="{0197F8B4-4008-46DD-A85B-F8D9E6CE65BB}" srcOrd="1" destOrd="0" parTransId="{87074EA4-C12F-411D-A3D8-3FAB8C52D921}" sibTransId="{52C9BE39-B709-4965-B22E-63AE6DD6D5E9}"/>
    <dgm:cxn modelId="{2459FA3E-1A1B-45A8-9AA0-F1CFAE33245C}" type="presOf" srcId="{E57FC9B4-C373-45DD-AC67-C58EE276BD4B}" destId="{1C429B41-D7D5-441A-BE56-48E71BEB2547}" srcOrd="0" destOrd="0" presId="urn:microsoft.com/office/officeart/2005/8/layout/cycle4"/>
    <dgm:cxn modelId="{1A6DE143-686F-4E33-BFA1-1A4B840440FE}" srcId="{D723A356-BEF8-4327-B290-577F65E312A8}" destId="{4E112997-9A20-459B-A703-75D43263833E}" srcOrd="1" destOrd="0" parTransId="{4792A7F8-B4AD-4372-8410-62321564A278}" sibTransId="{457A2F20-9E42-4B60-9575-39D7D03790AA}"/>
    <dgm:cxn modelId="{65931565-8E99-4197-B488-43586F4440F5}" srcId="{403BD5C4-CBD2-461D-B234-BFC66D1B526C}" destId="{5D4398E9-1C4E-4704-9895-06F67F381376}" srcOrd="2" destOrd="0" parTransId="{EAD45F54-8B5A-4DD6-B910-DD8CE427D943}" sibTransId="{F4BBDE89-C5AE-4410-98D4-E5762CDCB669}"/>
    <dgm:cxn modelId="{0AB4F465-8104-4A42-A0DE-4A04F3CCEF28}" type="presOf" srcId="{4E112997-9A20-459B-A703-75D43263833E}" destId="{F3386216-2D03-4667-8DCA-B7EEA6D71B1D}" srcOrd="0" destOrd="0" presId="urn:microsoft.com/office/officeart/2005/8/layout/cycle4"/>
    <dgm:cxn modelId="{39632E47-885D-42A0-9333-8FAD735428A2}" type="presOf" srcId="{1280E4D6-3538-44B4-B62A-AE0B08FC180B}" destId="{9D5184E7-D671-44D7-A974-E4E8D7EA7092}" srcOrd="0" destOrd="0" presId="urn:microsoft.com/office/officeart/2005/8/layout/cycle4"/>
    <dgm:cxn modelId="{5C9E8249-A7DE-407F-9275-CAB555F93DA2}" type="presOf" srcId="{5D4398E9-1C4E-4704-9895-06F67F381376}" destId="{651D4ACB-FCB4-46AD-9F3F-F5EF7CB1A0B7}" srcOrd="0" destOrd="2" presId="urn:microsoft.com/office/officeart/2005/8/layout/cycle4"/>
    <dgm:cxn modelId="{B8049C75-D830-4796-93ED-18B293281B7D}" srcId="{11A897B3-3281-473A-AB87-CAECED38B65A}" destId="{3F1FFD9F-B1D5-4BF7-89F6-C25E55A84883}" srcOrd="0" destOrd="0" parTransId="{E01D942A-C42A-491D-AD1E-90CD089B0573}" sibTransId="{C5139770-5E65-4B1B-94F2-1037AC1477C8}"/>
    <dgm:cxn modelId="{1CBE1C58-4C5C-42EC-A61F-B8C08C6375E9}" srcId="{403BD5C4-CBD2-461D-B234-BFC66D1B526C}" destId="{82B2EC6C-82C3-4E61-A250-53168AC933A5}" srcOrd="0" destOrd="0" parTransId="{19329FDF-5D59-4D85-BEB4-AB69C8F8CB43}" sibTransId="{612C6D6D-8288-4CC2-9794-DCEFADF6AD9D}"/>
    <dgm:cxn modelId="{00F0AD85-ADA9-477A-A668-029AD4B08284}" srcId="{D723A356-BEF8-4327-B290-577F65E312A8}" destId="{5885F246-8C86-4C37-83D0-D6A028158FA6}" srcOrd="2" destOrd="0" parTransId="{B8D8BD65-02C5-4358-ACD9-A6503253E8E7}" sibTransId="{9D4980E7-1F10-4EA7-8C54-436B0C1CAC2F}"/>
    <dgm:cxn modelId="{86A26C86-E51D-407A-9E65-D66351DC3238}" type="presOf" srcId="{0197F8B4-4008-46DD-A85B-F8D9E6CE65BB}" destId="{4648E459-70E4-43BA-817D-7206C9C34986}" srcOrd="0" destOrd="1" presId="urn:microsoft.com/office/officeart/2005/8/layout/cycle4"/>
    <dgm:cxn modelId="{9DB65394-44A7-4068-8071-4AD77BDEA5EF}" srcId="{5885F246-8C86-4C37-83D0-D6A028158FA6}" destId="{1280E4D6-3538-44B4-B62A-AE0B08FC180B}" srcOrd="0" destOrd="0" parTransId="{6937EF4D-6277-4AB6-A864-0C3C4671AF48}" sibTransId="{AB3CE80A-839B-45D7-85BD-616F354D5097}"/>
    <dgm:cxn modelId="{ABE68694-EF3F-4A79-99D4-3870AF538134}" srcId="{D723A356-BEF8-4327-B290-577F65E312A8}" destId="{11A897B3-3281-473A-AB87-CAECED38B65A}" srcOrd="3" destOrd="0" parTransId="{5D92677A-28A3-462C-ADE1-ADC71DEDE94E}" sibTransId="{1A69E712-2B70-4273-A598-0EDF704A1149}"/>
    <dgm:cxn modelId="{A2875995-B666-4491-A488-1CE031FD20E2}" type="presOf" srcId="{403BD5C4-CBD2-461D-B234-BFC66D1B526C}" destId="{6FC8825E-E2B8-458F-9FE6-B033E1A49D39}" srcOrd="0" destOrd="0" presId="urn:microsoft.com/office/officeart/2005/8/layout/cycle4"/>
    <dgm:cxn modelId="{247EF3AE-A632-4076-A014-B2A6B4607958}" type="presOf" srcId="{1280E4D6-3538-44B4-B62A-AE0B08FC180B}" destId="{A325DC3E-F243-4201-A5EF-F924E1D11FE7}" srcOrd="1" destOrd="0" presId="urn:microsoft.com/office/officeart/2005/8/layout/cycle4"/>
    <dgm:cxn modelId="{86D75FB5-CA8E-4599-A2CA-946456ADB042}" type="presOf" srcId="{3F1FFD9F-B1D5-4BF7-89F6-C25E55A84883}" destId="{B48AB8D5-918A-407F-9253-4CEEF127C258}" srcOrd="1" destOrd="0" presId="urn:microsoft.com/office/officeart/2005/8/layout/cycle4"/>
    <dgm:cxn modelId="{8EACCFB5-E1CA-46D8-93DD-5AB48E0D7C69}" type="presOf" srcId="{A05D69E1-F3FA-4872-B8E6-476FD41B0178}" destId="{1C429B41-D7D5-441A-BE56-48E71BEB2547}" srcOrd="0" destOrd="1" presId="urn:microsoft.com/office/officeart/2005/8/layout/cycle4"/>
    <dgm:cxn modelId="{A7696FB6-9D63-4132-8723-EBAA586A3FD3}" srcId="{D723A356-BEF8-4327-B290-577F65E312A8}" destId="{403BD5C4-CBD2-461D-B234-BFC66D1B526C}" srcOrd="0" destOrd="0" parTransId="{C7A5104A-E8EB-424F-B522-E30152599733}" sibTransId="{4436F3E9-7C3D-4BDB-99F6-3A3870002BFF}"/>
    <dgm:cxn modelId="{9D18BEDD-2279-4909-B318-9C79216AC595}" type="presOf" srcId="{D723A356-BEF8-4327-B290-577F65E312A8}" destId="{A5AE577A-24C6-4ACA-941F-EF2C29A3F436}" srcOrd="0" destOrd="0" presId="urn:microsoft.com/office/officeart/2005/8/layout/cycle4"/>
    <dgm:cxn modelId="{FB2253E1-15C7-4855-990C-97D52291DF0C}" type="presOf" srcId="{4A048FF2-C020-4B74-8031-F3B4211E91CA}" destId="{6F5DECDF-2FEE-43A2-BF89-C0C37EFA38FC}" srcOrd="1" destOrd="1" presId="urn:microsoft.com/office/officeart/2005/8/layout/cycle4"/>
    <dgm:cxn modelId="{0D7A34E5-1423-4B29-9E7B-E2FCFC0C8349}" type="presOf" srcId="{E57FC9B4-C373-45DD-AC67-C58EE276BD4B}" destId="{E71B18F9-B339-4074-979A-961AE7E9C648}" srcOrd="1" destOrd="0" presId="urn:microsoft.com/office/officeart/2005/8/layout/cycle4"/>
    <dgm:cxn modelId="{0A9C4BE6-DC1C-4899-BFD3-6427C1D198F4}" type="presOf" srcId="{0197F8B4-4008-46DD-A85B-F8D9E6CE65BB}" destId="{B48AB8D5-918A-407F-9253-4CEEF127C258}" srcOrd="1" destOrd="1" presId="urn:microsoft.com/office/officeart/2005/8/layout/cycle4"/>
    <dgm:cxn modelId="{D76B00E7-BD3C-427A-8AE7-6BB106696DC6}" type="presOf" srcId="{3F1FFD9F-B1D5-4BF7-89F6-C25E55A84883}" destId="{4648E459-70E4-43BA-817D-7206C9C34986}" srcOrd="0" destOrd="0" presId="urn:microsoft.com/office/officeart/2005/8/layout/cycle4"/>
    <dgm:cxn modelId="{C31614F3-A5B5-49D2-B767-7A000ACFDA0A}" type="presOf" srcId="{5D4398E9-1C4E-4704-9895-06F67F381376}" destId="{6F5DECDF-2FEE-43A2-BF89-C0C37EFA38FC}" srcOrd="1" destOrd="2" presId="urn:microsoft.com/office/officeart/2005/8/layout/cycle4"/>
    <dgm:cxn modelId="{867FB3F3-18C7-4444-B1B8-8B2DC043C3A0}" srcId="{4E112997-9A20-459B-A703-75D43263833E}" destId="{E57FC9B4-C373-45DD-AC67-C58EE276BD4B}" srcOrd="0" destOrd="0" parTransId="{86A7D6BA-721B-4E2B-96F2-C14DEF1CCDE4}" sibTransId="{344EE551-FB44-42BA-A135-C816B7DF1408}"/>
    <dgm:cxn modelId="{1814C4F8-C7FE-42C0-904E-D9643786A972}" srcId="{4E112997-9A20-459B-A703-75D43263833E}" destId="{A05D69E1-F3FA-4872-B8E6-476FD41B0178}" srcOrd="1" destOrd="0" parTransId="{B1447C87-CC2E-412C-82B2-AA7B67C65F28}" sibTransId="{F5532F6D-55BF-457B-8B48-9537BFF5474C}"/>
    <dgm:cxn modelId="{D8F6EDCC-23E3-4745-AF4D-6AE3EB53C457}" type="presParOf" srcId="{A5AE577A-24C6-4ACA-941F-EF2C29A3F436}" destId="{37F334D6-E128-40B3-9343-59B3DF4897CC}" srcOrd="0" destOrd="0" presId="urn:microsoft.com/office/officeart/2005/8/layout/cycle4"/>
    <dgm:cxn modelId="{0AAA4CFC-0B50-4331-B773-1DAE07ABCA40}" type="presParOf" srcId="{37F334D6-E128-40B3-9343-59B3DF4897CC}" destId="{048D5FA0-343D-43D6-B833-6C473D5652D7}" srcOrd="0" destOrd="0" presId="urn:microsoft.com/office/officeart/2005/8/layout/cycle4"/>
    <dgm:cxn modelId="{E1C0383B-CBE8-454D-9B10-35886E6770CA}" type="presParOf" srcId="{048D5FA0-343D-43D6-B833-6C473D5652D7}" destId="{651D4ACB-FCB4-46AD-9F3F-F5EF7CB1A0B7}" srcOrd="0" destOrd="0" presId="urn:microsoft.com/office/officeart/2005/8/layout/cycle4"/>
    <dgm:cxn modelId="{03E53206-10CD-497F-8E6B-F5DCF232C72F}" type="presParOf" srcId="{048D5FA0-343D-43D6-B833-6C473D5652D7}" destId="{6F5DECDF-2FEE-43A2-BF89-C0C37EFA38FC}" srcOrd="1" destOrd="0" presId="urn:microsoft.com/office/officeart/2005/8/layout/cycle4"/>
    <dgm:cxn modelId="{084A4C3F-8486-4496-8D39-657F29F1DAA0}" type="presParOf" srcId="{37F334D6-E128-40B3-9343-59B3DF4897CC}" destId="{E81D01B7-3941-4D78-AC58-8893E4C87EAA}" srcOrd="1" destOrd="0" presId="urn:microsoft.com/office/officeart/2005/8/layout/cycle4"/>
    <dgm:cxn modelId="{D9C08AC9-28DF-4682-834A-80310EDD62C1}" type="presParOf" srcId="{E81D01B7-3941-4D78-AC58-8893E4C87EAA}" destId="{1C429B41-D7D5-441A-BE56-48E71BEB2547}" srcOrd="0" destOrd="0" presId="urn:microsoft.com/office/officeart/2005/8/layout/cycle4"/>
    <dgm:cxn modelId="{9DADF187-1AAC-424A-B2CB-A33D408881B7}" type="presParOf" srcId="{E81D01B7-3941-4D78-AC58-8893E4C87EAA}" destId="{E71B18F9-B339-4074-979A-961AE7E9C648}" srcOrd="1" destOrd="0" presId="urn:microsoft.com/office/officeart/2005/8/layout/cycle4"/>
    <dgm:cxn modelId="{EFF022D8-39C6-4823-9662-750AC03B8F93}" type="presParOf" srcId="{37F334D6-E128-40B3-9343-59B3DF4897CC}" destId="{7AD1887B-06D9-4138-A05A-CB2FBC2F564C}" srcOrd="2" destOrd="0" presId="urn:microsoft.com/office/officeart/2005/8/layout/cycle4"/>
    <dgm:cxn modelId="{A8700070-753D-4BE2-8656-F2C0A083651F}" type="presParOf" srcId="{7AD1887B-06D9-4138-A05A-CB2FBC2F564C}" destId="{9D5184E7-D671-44D7-A974-E4E8D7EA7092}" srcOrd="0" destOrd="0" presId="urn:microsoft.com/office/officeart/2005/8/layout/cycle4"/>
    <dgm:cxn modelId="{EBF620BE-17F9-4EA2-B44E-C52C1D1A2747}" type="presParOf" srcId="{7AD1887B-06D9-4138-A05A-CB2FBC2F564C}" destId="{A325DC3E-F243-4201-A5EF-F924E1D11FE7}" srcOrd="1" destOrd="0" presId="urn:microsoft.com/office/officeart/2005/8/layout/cycle4"/>
    <dgm:cxn modelId="{C4C54C36-F45C-447B-AAE7-0A515550257F}" type="presParOf" srcId="{37F334D6-E128-40B3-9343-59B3DF4897CC}" destId="{5B129ADE-08E2-43D2-BEE0-010907A8784E}" srcOrd="3" destOrd="0" presId="urn:microsoft.com/office/officeart/2005/8/layout/cycle4"/>
    <dgm:cxn modelId="{7237D4EA-1176-4DDB-879E-F0E06FD79C21}" type="presParOf" srcId="{5B129ADE-08E2-43D2-BEE0-010907A8784E}" destId="{4648E459-70E4-43BA-817D-7206C9C34986}" srcOrd="0" destOrd="0" presId="urn:microsoft.com/office/officeart/2005/8/layout/cycle4"/>
    <dgm:cxn modelId="{37FE68C7-94B2-429E-B361-7A6F89787200}" type="presParOf" srcId="{5B129ADE-08E2-43D2-BEE0-010907A8784E}" destId="{B48AB8D5-918A-407F-9253-4CEEF127C258}" srcOrd="1" destOrd="0" presId="urn:microsoft.com/office/officeart/2005/8/layout/cycle4"/>
    <dgm:cxn modelId="{169DD352-1532-425E-9C54-C36D00CE960E}" type="presParOf" srcId="{37F334D6-E128-40B3-9343-59B3DF4897CC}" destId="{6856FF94-B50E-4B7C-BF3F-7466975AD018}" srcOrd="4" destOrd="0" presId="urn:microsoft.com/office/officeart/2005/8/layout/cycle4"/>
    <dgm:cxn modelId="{730C94DD-0B3C-4EB9-AC1C-B65A71F2B583}" type="presParOf" srcId="{A5AE577A-24C6-4ACA-941F-EF2C29A3F436}" destId="{1B196D0C-A85A-4C09-97B2-C922715DF843}" srcOrd="1" destOrd="0" presId="urn:microsoft.com/office/officeart/2005/8/layout/cycle4"/>
    <dgm:cxn modelId="{BF60A090-60D8-4760-A579-8E35D573E5F5}" type="presParOf" srcId="{1B196D0C-A85A-4C09-97B2-C922715DF843}" destId="{6FC8825E-E2B8-458F-9FE6-B033E1A49D39}" srcOrd="0" destOrd="0" presId="urn:microsoft.com/office/officeart/2005/8/layout/cycle4"/>
    <dgm:cxn modelId="{C6D2A656-27DB-470C-9899-3B6DBA5DA135}" type="presParOf" srcId="{1B196D0C-A85A-4C09-97B2-C922715DF843}" destId="{F3386216-2D03-4667-8DCA-B7EEA6D71B1D}" srcOrd="1" destOrd="0" presId="urn:microsoft.com/office/officeart/2005/8/layout/cycle4"/>
    <dgm:cxn modelId="{AB75F599-E45C-45BF-9A97-451CDA99DB9C}" type="presParOf" srcId="{1B196D0C-A85A-4C09-97B2-C922715DF843}" destId="{4C6E0B5E-C9BE-47CE-A13F-B51F2102FAC9}" srcOrd="2" destOrd="0" presId="urn:microsoft.com/office/officeart/2005/8/layout/cycle4"/>
    <dgm:cxn modelId="{E71E0D22-58AC-4918-98FF-C373BFF4A8F7}" type="presParOf" srcId="{1B196D0C-A85A-4C09-97B2-C922715DF843}" destId="{E5D01343-CE1A-4615-9A17-70226A9B38C5}" srcOrd="3" destOrd="0" presId="urn:microsoft.com/office/officeart/2005/8/layout/cycle4"/>
    <dgm:cxn modelId="{E44FC255-60F4-4924-AF34-BECFF1E1177D}" type="presParOf" srcId="{1B196D0C-A85A-4C09-97B2-C922715DF843}" destId="{6BBA541A-B11D-4D31-8C13-B19E84730AE5}" srcOrd="4" destOrd="0" presId="urn:microsoft.com/office/officeart/2005/8/layout/cycle4"/>
    <dgm:cxn modelId="{D88BC9E1-90EF-45E7-9D09-FC64BACA3000}" type="presParOf" srcId="{A5AE577A-24C6-4ACA-941F-EF2C29A3F436}" destId="{C1753B75-23A6-4E14-8167-23DCB4221844}" srcOrd="2" destOrd="0" presId="urn:microsoft.com/office/officeart/2005/8/layout/cycle4"/>
    <dgm:cxn modelId="{1C4045C3-886C-41DB-9439-0DD636D0B70F}" type="presParOf" srcId="{A5AE577A-24C6-4ACA-941F-EF2C29A3F436}" destId="{C932CE80-52FC-4308-ABB7-BAA1E06082F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E8369-8E94-4100-976E-80BF5E7FE400}">
      <dsp:nvSpPr>
        <dsp:cNvPr id="0" name=""/>
        <dsp:cNvSpPr/>
      </dsp:nvSpPr>
      <dsp:spPr>
        <a:xfrm>
          <a:off x="0" y="72247"/>
          <a:ext cx="6127750" cy="10086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b-NO" sz="1900" kern="1200" dirty="0"/>
            <a:t>Increased access to learning resources and materials for all</a:t>
          </a:r>
          <a:endParaRPr lang="en-US" sz="1900" kern="1200" dirty="0"/>
        </a:p>
      </dsp:txBody>
      <dsp:txXfrm>
        <a:off x="49240" y="121487"/>
        <a:ext cx="6029270" cy="910206"/>
      </dsp:txXfrm>
    </dsp:sp>
    <dsp:sp modelId="{96E34A5F-72DC-47D7-A2D4-253F75C1D66E}">
      <dsp:nvSpPr>
        <dsp:cNvPr id="0" name=""/>
        <dsp:cNvSpPr/>
      </dsp:nvSpPr>
      <dsp:spPr>
        <a:xfrm>
          <a:off x="0" y="1135653"/>
          <a:ext cx="6127750" cy="10086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b-NO" sz="1900" kern="1200" dirty="0"/>
            <a:t>Alternative to expensive textbooks and resources behind pay walls</a:t>
          </a:r>
          <a:endParaRPr lang="en-US" sz="1900" kern="1200" dirty="0"/>
        </a:p>
      </dsp:txBody>
      <dsp:txXfrm>
        <a:off x="49240" y="1184893"/>
        <a:ext cx="6029270" cy="910206"/>
      </dsp:txXfrm>
    </dsp:sp>
    <dsp:sp modelId="{19B7FBCA-E4AB-446C-9772-E631665161B1}">
      <dsp:nvSpPr>
        <dsp:cNvPr id="0" name=""/>
        <dsp:cNvSpPr/>
      </dsp:nvSpPr>
      <dsp:spPr>
        <a:xfrm>
          <a:off x="0" y="2199060"/>
          <a:ext cx="6127750" cy="10086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b-NO" sz="1900" kern="1200" dirty="0"/>
            <a:t>Educators can adapt and reuse resources (local adaptation, translation, adaptation for learners with special needs etc.)</a:t>
          </a:r>
          <a:endParaRPr lang="en-US" sz="1900" kern="1200" dirty="0"/>
        </a:p>
      </dsp:txBody>
      <dsp:txXfrm>
        <a:off x="49240" y="2248300"/>
        <a:ext cx="6029270" cy="910206"/>
      </dsp:txXfrm>
    </dsp:sp>
    <dsp:sp modelId="{BF70A3E4-D062-426F-9462-6209CD5D911C}">
      <dsp:nvSpPr>
        <dsp:cNvPr id="0" name=""/>
        <dsp:cNvSpPr/>
      </dsp:nvSpPr>
      <dsp:spPr>
        <a:xfrm>
          <a:off x="0" y="3262466"/>
          <a:ext cx="6127750" cy="10086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b-NO" sz="1900" kern="1200" dirty="0"/>
            <a:t>Everyone can contribute to updating, development and refinement of the resources (innovation aspect)</a:t>
          </a:r>
          <a:endParaRPr lang="en-US" sz="1900" kern="1200" dirty="0"/>
        </a:p>
      </dsp:txBody>
      <dsp:txXfrm>
        <a:off x="49240" y="3311706"/>
        <a:ext cx="6029270" cy="910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8B95E-114A-4539-AEC5-A5F567E924AD}">
      <dsp:nvSpPr>
        <dsp:cNvPr id="0" name=""/>
        <dsp:cNvSpPr/>
      </dsp:nvSpPr>
      <dsp:spPr>
        <a:xfrm>
          <a:off x="0" y="0"/>
          <a:ext cx="4986562" cy="1238777"/>
        </a:xfrm>
        <a:prstGeom prst="roundRect">
          <a:avLst>
            <a:gd name="adj" fmla="val 10000"/>
          </a:avLst>
        </a:prstGeom>
        <a:solidFill>
          <a:schemeClr val="accent2"/>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December 2018: Open Education Leadership Summit. Paris </a:t>
          </a:r>
        </a:p>
      </dsp:txBody>
      <dsp:txXfrm>
        <a:off x="36283" y="36283"/>
        <a:ext cx="3649823" cy="1166211"/>
      </dsp:txXfrm>
    </dsp:sp>
    <dsp:sp modelId="{964DE83C-9E57-428A-90EA-31CD6D4A2690}">
      <dsp:nvSpPr>
        <dsp:cNvPr id="0" name=""/>
        <dsp:cNvSpPr/>
      </dsp:nvSpPr>
      <dsp:spPr>
        <a:xfrm>
          <a:off x="439990" y="1445240"/>
          <a:ext cx="4986562" cy="123877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November 2019: Adoption of the UNESCO OER Recommendation </a:t>
          </a:r>
        </a:p>
      </dsp:txBody>
      <dsp:txXfrm>
        <a:off x="476273" y="1481523"/>
        <a:ext cx="3668800" cy="1166211"/>
      </dsp:txXfrm>
    </dsp:sp>
    <dsp:sp modelId="{06B8365B-3ED8-4A8E-A8C6-E0F9A03F5A4E}">
      <dsp:nvSpPr>
        <dsp:cNvPr id="0" name=""/>
        <dsp:cNvSpPr/>
      </dsp:nvSpPr>
      <dsp:spPr>
        <a:xfrm>
          <a:off x="879981" y="2890481"/>
          <a:ext cx="4986562" cy="123877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March 2020: First face to face meeting of the working group in Paris</a:t>
          </a:r>
          <a:endParaRPr lang="en-GB" sz="2400" kern="1200" dirty="0"/>
        </a:p>
      </dsp:txBody>
      <dsp:txXfrm>
        <a:off x="916264" y="2926764"/>
        <a:ext cx="3668800" cy="1166211"/>
      </dsp:txXfrm>
    </dsp:sp>
    <dsp:sp modelId="{AC2ABB25-76E7-4819-A7D7-FE5D9DEAC956}">
      <dsp:nvSpPr>
        <dsp:cNvPr id="0" name=""/>
        <dsp:cNvSpPr/>
      </dsp:nvSpPr>
      <dsp:spPr>
        <a:xfrm>
          <a:off x="4181356" y="939406"/>
          <a:ext cx="805205" cy="805205"/>
        </a:xfrm>
        <a:prstGeom prst="downArrow">
          <a:avLst>
            <a:gd name="adj1" fmla="val 55000"/>
            <a:gd name="adj2" fmla="val 45000"/>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4362527" y="939406"/>
        <a:ext cx="442863" cy="605917"/>
      </dsp:txXfrm>
    </dsp:sp>
    <dsp:sp modelId="{CA3DD1B9-611E-4F52-A7CD-4CD49C4F7422}">
      <dsp:nvSpPr>
        <dsp:cNvPr id="0" name=""/>
        <dsp:cNvSpPr/>
      </dsp:nvSpPr>
      <dsp:spPr>
        <a:xfrm>
          <a:off x="4621347" y="2376388"/>
          <a:ext cx="805205" cy="805205"/>
        </a:xfrm>
        <a:prstGeom prst="downArrow">
          <a:avLst>
            <a:gd name="adj1" fmla="val 55000"/>
            <a:gd name="adj2" fmla="val 45000"/>
          </a:avLst>
        </a:prstGeom>
        <a:solidFill>
          <a:schemeClr val="accent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4802518" y="2376388"/>
        <a:ext cx="442863" cy="6059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184E7-D671-44D7-A974-E4E8D7EA7092}">
      <dsp:nvSpPr>
        <dsp:cNvPr id="0" name=""/>
        <dsp:cNvSpPr/>
      </dsp:nvSpPr>
      <dsp:spPr>
        <a:xfrm>
          <a:off x="5445286" y="3248688"/>
          <a:ext cx="2360076" cy="15287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Synergies with parallel initiatives in the region at ICDE and UNESCO</a:t>
          </a:r>
          <a:endParaRPr lang="en-GB" sz="1300" kern="1200" dirty="0"/>
        </a:p>
      </dsp:txBody>
      <dsp:txXfrm>
        <a:off x="6186892" y="3664470"/>
        <a:ext cx="1584887" cy="1079429"/>
      </dsp:txXfrm>
    </dsp:sp>
    <dsp:sp modelId="{4648E459-70E4-43BA-817D-7206C9C34986}">
      <dsp:nvSpPr>
        <dsp:cNvPr id="0" name=""/>
        <dsp:cNvSpPr/>
      </dsp:nvSpPr>
      <dsp:spPr>
        <a:xfrm>
          <a:off x="1594635" y="3248688"/>
          <a:ext cx="2360076" cy="15287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French</a:t>
          </a:r>
          <a:endParaRPr lang="en-GB" sz="1300" kern="1200" dirty="0"/>
        </a:p>
        <a:p>
          <a:pPr marL="114300" lvl="1" indent="-114300" algn="l" defTabSz="577850">
            <a:lnSpc>
              <a:spcPct val="90000"/>
            </a:lnSpc>
            <a:spcBef>
              <a:spcPct val="0"/>
            </a:spcBef>
            <a:spcAft>
              <a:spcPct val="15000"/>
            </a:spcAft>
            <a:buChar char="•"/>
          </a:pPr>
          <a:r>
            <a:rPr lang="en-US" sz="1300" kern="1200" dirty="0"/>
            <a:t>Language and cultural validation of capacity building material</a:t>
          </a:r>
          <a:endParaRPr lang="en-GB" sz="1300" kern="1200" dirty="0"/>
        </a:p>
      </dsp:txBody>
      <dsp:txXfrm>
        <a:off x="1628218" y="3664470"/>
        <a:ext cx="1584887" cy="1079429"/>
      </dsp:txXfrm>
    </dsp:sp>
    <dsp:sp modelId="{1C429B41-D7D5-441A-BE56-48E71BEB2547}">
      <dsp:nvSpPr>
        <dsp:cNvPr id="0" name=""/>
        <dsp:cNvSpPr/>
      </dsp:nvSpPr>
      <dsp:spPr>
        <a:xfrm>
          <a:off x="5445286" y="0"/>
          <a:ext cx="2360076" cy="15287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Academic/policy level</a:t>
          </a:r>
          <a:endParaRPr lang="en-GB" sz="1300" kern="1200" dirty="0"/>
        </a:p>
        <a:p>
          <a:pPr marL="114300" lvl="1" indent="-114300" algn="l" defTabSz="577850">
            <a:lnSpc>
              <a:spcPct val="90000"/>
            </a:lnSpc>
            <a:spcBef>
              <a:spcPct val="0"/>
            </a:spcBef>
            <a:spcAft>
              <a:spcPct val="15000"/>
            </a:spcAft>
            <a:buChar char="•"/>
          </a:pPr>
          <a:r>
            <a:rPr lang="en-US" sz="1300" kern="1200" dirty="0"/>
            <a:t>Multisectoral nature of the expert group</a:t>
          </a:r>
          <a:endParaRPr lang="en-GB" sz="1300" kern="1200" dirty="0"/>
        </a:p>
      </dsp:txBody>
      <dsp:txXfrm>
        <a:off x="6186892" y="33583"/>
        <a:ext cx="1584887" cy="1079429"/>
      </dsp:txXfrm>
    </dsp:sp>
    <dsp:sp modelId="{651D4ACB-FCB4-46AD-9F3F-F5EF7CB1A0B7}">
      <dsp:nvSpPr>
        <dsp:cNvPr id="0" name=""/>
        <dsp:cNvSpPr/>
      </dsp:nvSpPr>
      <dsp:spPr>
        <a:xfrm>
          <a:off x="1594635" y="0"/>
          <a:ext cx="2360076" cy="15287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Needs identification</a:t>
          </a:r>
          <a:endParaRPr lang="en-GB" sz="1300" kern="1200" dirty="0"/>
        </a:p>
        <a:p>
          <a:pPr marL="114300" lvl="1" indent="-114300" algn="l" defTabSz="577850">
            <a:lnSpc>
              <a:spcPct val="90000"/>
            </a:lnSpc>
            <a:spcBef>
              <a:spcPct val="0"/>
            </a:spcBef>
            <a:spcAft>
              <a:spcPct val="15000"/>
            </a:spcAft>
            <a:buChar char="•"/>
          </a:pPr>
          <a:r>
            <a:rPr lang="en-US" sz="1300" kern="1200" dirty="0"/>
            <a:t>Course/capacity building material</a:t>
          </a:r>
          <a:endParaRPr lang="en-GB" sz="1300" kern="1200" dirty="0"/>
        </a:p>
        <a:p>
          <a:pPr marL="114300" lvl="1" indent="-114300" algn="l" defTabSz="577850">
            <a:lnSpc>
              <a:spcPct val="90000"/>
            </a:lnSpc>
            <a:spcBef>
              <a:spcPct val="0"/>
            </a:spcBef>
            <a:spcAft>
              <a:spcPct val="15000"/>
            </a:spcAft>
            <a:buChar char="•"/>
          </a:pPr>
          <a:r>
            <a:rPr lang="en-US" sz="1300" kern="1200" dirty="0"/>
            <a:t>Roadmap</a:t>
          </a:r>
          <a:endParaRPr lang="en-GB" sz="1300" kern="1200" dirty="0"/>
        </a:p>
      </dsp:txBody>
      <dsp:txXfrm>
        <a:off x="1628218" y="33583"/>
        <a:ext cx="1584887" cy="1079429"/>
      </dsp:txXfrm>
    </dsp:sp>
    <dsp:sp modelId="{6FC8825E-E2B8-458F-9FE6-B033E1A49D39}">
      <dsp:nvSpPr>
        <dsp:cNvPr id="0" name=""/>
        <dsp:cNvSpPr/>
      </dsp:nvSpPr>
      <dsp:spPr>
        <a:xfrm>
          <a:off x="2583574" y="272316"/>
          <a:ext cx="2068650" cy="206865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Capacity building </a:t>
          </a:r>
          <a:endParaRPr lang="en-GB" sz="1700" kern="1200" dirty="0"/>
        </a:p>
      </dsp:txBody>
      <dsp:txXfrm>
        <a:off x="3189468" y="878210"/>
        <a:ext cx="1462756" cy="1462756"/>
      </dsp:txXfrm>
    </dsp:sp>
    <dsp:sp modelId="{F3386216-2D03-4667-8DCA-B7EEA6D71B1D}">
      <dsp:nvSpPr>
        <dsp:cNvPr id="0" name=""/>
        <dsp:cNvSpPr/>
      </dsp:nvSpPr>
      <dsp:spPr>
        <a:xfrm rot="5400000">
          <a:off x="4747773" y="272316"/>
          <a:ext cx="2068650" cy="206865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Multisectoral dialogue </a:t>
          </a:r>
          <a:endParaRPr lang="en-GB" sz="1700" kern="1200" dirty="0"/>
        </a:p>
      </dsp:txBody>
      <dsp:txXfrm rot="-5400000">
        <a:off x="4747773" y="878210"/>
        <a:ext cx="1462756" cy="1462756"/>
      </dsp:txXfrm>
    </dsp:sp>
    <dsp:sp modelId="{4C6E0B5E-C9BE-47CE-A13F-B51F2102FAC9}">
      <dsp:nvSpPr>
        <dsp:cNvPr id="0" name=""/>
        <dsp:cNvSpPr/>
      </dsp:nvSpPr>
      <dsp:spPr>
        <a:xfrm rot="10800000">
          <a:off x="4747773" y="2436516"/>
          <a:ext cx="2068650" cy="206865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Catalyzing nature</a:t>
          </a:r>
          <a:endParaRPr lang="en-GB" sz="1700" kern="1200" dirty="0"/>
        </a:p>
      </dsp:txBody>
      <dsp:txXfrm rot="10800000">
        <a:off x="4747773" y="2436516"/>
        <a:ext cx="1462756" cy="1462756"/>
      </dsp:txXfrm>
    </dsp:sp>
    <dsp:sp modelId="{E5D01343-CE1A-4615-9A17-70226A9B38C5}">
      <dsp:nvSpPr>
        <dsp:cNvPr id="0" name=""/>
        <dsp:cNvSpPr/>
      </dsp:nvSpPr>
      <dsp:spPr>
        <a:xfrm rot="16200000">
          <a:off x="2583574" y="2436516"/>
          <a:ext cx="2068650" cy="206865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Cultural approach and replicability </a:t>
          </a:r>
          <a:endParaRPr lang="en-GB" sz="1700" kern="1200" dirty="0"/>
        </a:p>
      </dsp:txBody>
      <dsp:txXfrm rot="5400000">
        <a:off x="3189468" y="2436516"/>
        <a:ext cx="1462756" cy="1462756"/>
      </dsp:txXfrm>
    </dsp:sp>
    <dsp:sp modelId="{C1753B75-23A6-4E14-8167-23DCB4221844}">
      <dsp:nvSpPr>
        <dsp:cNvPr id="0" name=""/>
        <dsp:cNvSpPr/>
      </dsp:nvSpPr>
      <dsp:spPr>
        <a:xfrm>
          <a:off x="4342882" y="1958768"/>
          <a:ext cx="714233" cy="62107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32CE80-52FC-4308-ABB7-BAA1E06082F7}">
      <dsp:nvSpPr>
        <dsp:cNvPr id="0" name=""/>
        <dsp:cNvSpPr/>
      </dsp:nvSpPr>
      <dsp:spPr>
        <a:xfrm rot="10800000">
          <a:off x="4342882" y="2197642"/>
          <a:ext cx="714233" cy="62107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5348"/>
          </a:xfrm>
          <a:prstGeom prst="rect">
            <a:avLst/>
          </a:prstGeom>
        </p:spPr>
        <p:txBody>
          <a:bodyPr vert="horz" lIns="91440" tIns="45720" rIns="91440" bIns="45720" rtlCol="0"/>
          <a:lstStyle>
            <a:lvl1pPr algn="r">
              <a:defRPr sz="1200"/>
            </a:lvl1pPr>
          </a:lstStyle>
          <a:p>
            <a:fld id="{D63D5444-F62C-42C3-A75A-D9DBA807730F}" type="datetimeFigureOut">
              <a:rPr lang="en-US" smtClean="0"/>
              <a:t>12/2/2021</a:t>
            </a:fld>
            <a:endParaRPr lang="en-US"/>
          </a:p>
        </p:txBody>
      </p:sp>
      <p:sp>
        <p:nvSpPr>
          <p:cNvPr id="4" name="Footer Placeholder 3"/>
          <p:cNvSpPr>
            <a:spLocks noGrp="1"/>
          </p:cNvSpPr>
          <p:nvPr>
            <p:ph type="ftr" sz="quarter" idx="2"/>
          </p:nvPr>
        </p:nvSpPr>
        <p:spPr>
          <a:xfrm>
            <a:off x="0" y="9377317"/>
            <a:ext cx="2971800" cy="4953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377317"/>
            <a:ext cx="2971800" cy="49534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07:32:03.49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07:32:03.82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07:32:04.74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0,'0'10,"0"8,0 5,0 5,0 1,0-3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07:32:05.07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5348"/>
          </a:xfrm>
          <a:prstGeom prst="rect">
            <a:avLst/>
          </a:prstGeom>
        </p:spPr>
        <p:txBody>
          <a:bodyPr vert="horz" lIns="91440" tIns="45720" rIns="91440" bIns="45720" rtlCol="0"/>
          <a:lstStyle>
            <a:lvl1pPr algn="r">
              <a:defRPr sz="1200"/>
            </a:lvl1pPr>
          </a:lstStyle>
          <a:p>
            <a:fld id="{12CAA1FA-7B6A-47D2-8D61-F225D71B51FF}" type="datetimeFigureOut">
              <a:rPr lang="en-US" smtClean="0"/>
              <a:t>12/2/2021</a:t>
            </a:fld>
            <a:endParaRPr lang="en-US"/>
          </a:p>
        </p:txBody>
      </p:sp>
      <p:sp>
        <p:nvSpPr>
          <p:cNvPr id="4" name="Slide Image Placeholder 3"/>
          <p:cNvSpPr>
            <a:spLocks noGrp="1" noRot="1" noChangeAspect="1"/>
          </p:cNvSpPr>
          <p:nvPr>
            <p:ph type="sldImg" idx="2"/>
          </p:nvPr>
        </p:nvSpPr>
        <p:spPr>
          <a:xfrm>
            <a:off x="468313"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51219"/>
            <a:ext cx="548640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71800"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377317"/>
            <a:ext cx="2971800" cy="49534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uvs.sn/" TargetMode="External"/><Relationship Id="rId13" Type="http://schemas.openxmlformats.org/officeDocument/2006/relationships/hyperlink" Target="https://ifef.francophonie.org/node/31" TargetMode="External"/><Relationship Id="rId3" Type="http://schemas.openxmlformats.org/officeDocument/2006/relationships/hyperlink" Target="https://www.enseignementsup-recherche.gouv.fr/" TargetMode="External"/><Relationship Id="rId7" Type="http://schemas.openxmlformats.org/officeDocument/2006/relationships/hyperlink" Target="https://uoh.fr/front/" TargetMode="External"/><Relationship Id="rId12" Type="http://schemas.openxmlformats.org/officeDocument/2006/relationships/hyperlink" Target="https://chaireunescorel.univ-nantes.fr/in-english#:~:text=The%20Unesco%20Chair%20in%20OER,Professor%20at%20University%20of%20Nante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aunege.org/" TargetMode="External"/><Relationship Id="rId11" Type="http://schemas.openxmlformats.org/officeDocument/2006/relationships/hyperlink" Target="https://unesco.delegfrance.org/-Commission-Francaise-pour-l-UNESCO-" TargetMode="External"/><Relationship Id="rId5" Type="http://schemas.openxmlformats.org/officeDocument/2006/relationships/hyperlink" Target="http://www.unit.eu/" TargetMode="External"/><Relationship Id="rId10" Type="http://schemas.openxmlformats.org/officeDocument/2006/relationships/hyperlink" Target="https://en.unesco.org/" TargetMode="External"/><Relationship Id="rId4" Type="http://schemas.openxmlformats.org/officeDocument/2006/relationships/hyperlink" Target="https://univ-numerique.fr/" TargetMode="External"/><Relationship Id="rId9" Type="http://schemas.openxmlformats.org/officeDocument/2006/relationships/hyperlink" Target="https://uppkingui.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My name is Anaïs Røed Malbrand and I am a senior advisor in ICDE. I am the project coordinator for the Francophone OER Project</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4242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The project focuses on area 1 and 2 of the UNESCO OER Recommendation: capacity building and supportive policies</a:t>
            </a:r>
          </a:p>
          <a:p>
            <a:pPr lvl="0"/>
            <a:r>
              <a:rPr lang="en-GB" sz="1200" kern="1200" dirty="0">
                <a:solidFill>
                  <a:schemeClr val="tx1"/>
                </a:solidFill>
                <a:effectLst/>
                <a:latin typeface="+mn-lt"/>
                <a:ea typeface="+mn-ea"/>
                <a:cs typeface="+mn-cs"/>
              </a:rPr>
              <a:t>4 key components: capacity building/multisectoral dialogue/cultural approach and replicability/catalytic (synergies with parallel initiatives with partners and in the region: course, Sahel, UNESCO ICT competency framework)</a:t>
            </a:r>
          </a:p>
          <a:p>
            <a:pPr lvl="0"/>
            <a:r>
              <a:rPr lang="en-GB" sz="1200" kern="1200" dirty="0">
                <a:solidFill>
                  <a:schemeClr val="tx1"/>
                </a:solidFill>
                <a:effectLst/>
                <a:latin typeface="+mn-lt"/>
                <a:ea typeface="+mn-ea"/>
                <a:cs typeface="+mn-cs"/>
              </a:rPr>
              <a:t>We have now ended the first </a:t>
            </a:r>
            <a:r>
              <a:rPr lang="en-GB" sz="1200" kern="1200" dirty="0" err="1">
                <a:solidFill>
                  <a:schemeClr val="tx1"/>
                </a:solidFill>
                <a:effectLst/>
                <a:latin typeface="+mn-lt"/>
                <a:ea typeface="+mn-ea"/>
                <a:cs typeface="+mn-cs"/>
              </a:rPr>
              <a:t>pilote</a:t>
            </a:r>
            <a:r>
              <a:rPr lang="en-GB" sz="1200" kern="1200" baseline="0" dirty="0">
                <a:solidFill>
                  <a:schemeClr val="tx1"/>
                </a:solidFill>
                <a:effectLst/>
                <a:latin typeface="+mn-lt"/>
                <a:ea typeface="+mn-ea"/>
                <a:cs typeface="+mn-cs"/>
              </a:rPr>
              <a:t> phase</a:t>
            </a:r>
            <a:r>
              <a:rPr lang="en-GB" sz="1200" kern="1200" dirty="0">
                <a:solidFill>
                  <a:schemeClr val="tx1"/>
                </a:solidFill>
                <a:effectLst/>
                <a:latin typeface="+mn-lt"/>
                <a:ea typeface="+mn-ea"/>
                <a:cs typeface="+mn-cs"/>
              </a:rPr>
              <a:t> of the project and are planning for next steps.</a:t>
            </a:r>
          </a:p>
          <a:p>
            <a:pPr lvl="0"/>
            <a:r>
              <a:rPr lang="en-GB" sz="1200" kern="1200" dirty="0">
                <a:solidFill>
                  <a:schemeClr val="tx1"/>
                </a:solidFill>
                <a:effectLst/>
                <a:latin typeface="+mn-lt"/>
                <a:ea typeface="+mn-ea"/>
                <a:cs typeface="+mn-cs"/>
              </a:rPr>
              <a:t>Key success factors: </a:t>
            </a:r>
          </a:p>
          <a:p>
            <a:pPr lvl="1"/>
            <a:r>
              <a:rPr lang="en-GB" sz="1200" kern="1200" dirty="0">
                <a:solidFill>
                  <a:schemeClr val="tx1"/>
                </a:solidFill>
                <a:effectLst/>
                <a:latin typeface="+mn-lt"/>
                <a:ea typeface="+mn-ea"/>
                <a:cs typeface="+mn-cs"/>
              </a:rPr>
              <a:t>Workshop: </a:t>
            </a:r>
          </a:p>
          <a:p>
            <a:pPr lvl="2"/>
            <a:r>
              <a:rPr lang="en-GB" sz="1200" kern="1200" dirty="0">
                <a:solidFill>
                  <a:schemeClr val="tx1"/>
                </a:solidFill>
                <a:effectLst/>
                <a:latin typeface="+mn-lt"/>
                <a:ea typeface="+mn-ea"/>
                <a:cs typeface="+mn-cs"/>
              </a:rPr>
              <a:t>Multisector dialogue (academic and policy level + private/public) </a:t>
            </a:r>
          </a:p>
          <a:p>
            <a:pPr lvl="2"/>
            <a:r>
              <a:rPr lang="en-GB" sz="1200" kern="1200" dirty="0">
                <a:solidFill>
                  <a:schemeClr val="tx1"/>
                </a:solidFill>
                <a:effectLst/>
                <a:latin typeface="+mn-lt"/>
                <a:ea typeface="+mn-ea"/>
                <a:cs typeface="+mn-cs"/>
              </a:rPr>
              <a:t>Synergies with UNESCO Sahel (parallel organisation of Ministerial Forum that will take place on October 22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with already identified focal points and work done on needs analysis)</a:t>
            </a:r>
          </a:p>
          <a:p>
            <a:pPr lvl="2"/>
            <a:r>
              <a:rPr lang="en-GB" sz="1200" kern="1200" dirty="0">
                <a:solidFill>
                  <a:schemeClr val="tx1"/>
                </a:solidFill>
                <a:effectLst/>
                <a:latin typeface="+mn-lt"/>
                <a:ea typeface="+mn-ea"/>
                <a:cs typeface="+mn-cs"/>
              </a:rPr>
              <a:t>Support of OER Francophone expert working group to identify capacity building material and participants to the Workshop.</a:t>
            </a:r>
          </a:p>
          <a:p>
            <a:pPr lvl="2"/>
            <a:r>
              <a:rPr lang="en-GB" sz="1200" kern="1200" dirty="0">
                <a:solidFill>
                  <a:schemeClr val="tx1"/>
                </a:solidFill>
                <a:effectLst/>
                <a:latin typeface="+mn-lt"/>
                <a:ea typeface="+mn-ea"/>
                <a:cs typeface="+mn-cs"/>
              </a:rPr>
              <a:t>Virtual format makes it more inclusive</a:t>
            </a:r>
          </a:p>
          <a:p>
            <a:pPr lvl="1"/>
            <a:r>
              <a:rPr lang="en-GB" sz="1200" kern="1200" dirty="0">
                <a:solidFill>
                  <a:schemeClr val="tx1"/>
                </a:solidFill>
                <a:effectLst/>
                <a:latin typeface="+mn-lt"/>
                <a:ea typeface="+mn-ea"/>
                <a:cs typeface="+mn-cs"/>
              </a:rPr>
              <a:t>Course: </a:t>
            </a:r>
          </a:p>
          <a:p>
            <a:pPr lvl="2"/>
            <a:r>
              <a:rPr lang="en-GB" sz="1200" kern="1200" dirty="0">
                <a:solidFill>
                  <a:schemeClr val="tx1"/>
                </a:solidFill>
                <a:effectLst/>
                <a:latin typeface="+mn-lt"/>
                <a:ea typeface="+mn-ea"/>
                <a:cs typeface="+mn-cs"/>
              </a:rPr>
              <a:t>International cooperation with key partners with culturally appropriate leadership and ownership, strong networks and technical but also linguistic and legal strong skills.</a:t>
            </a:r>
          </a:p>
          <a:p>
            <a:pPr lvl="2"/>
            <a:r>
              <a:rPr lang="en-GB" sz="1200" kern="1200" dirty="0">
                <a:solidFill>
                  <a:schemeClr val="tx1"/>
                </a:solidFill>
                <a:effectLst/>
                <a:latin typeface="+mn-lt"/>
                <a:ea typeface="+mn-ea"/>
                <a:cs typeface="+mn-cs"/>
              </a:rPr>
              <a:t>More details in next 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The ICDE </a:t>
            </a:r>
            <a:r>
              <a:rPr lang="nb-NO" dirty="0" err="1"/>
              <a:t>Francophone</a:t>
            </a:r>
            <a:r>
              <a:rPr lang="nb-NO" dirty="0"/>
              <a:t> OER Project is </a:t>
            </a:r>
            <a:r>
              <a:rPr lang="nb-NO" dirty="0" err="1"/>
              <a:t>established</a:t>
            </a:r>
            <a:r>
              <a:rPr lang="nb-NO" dirty="0"/>
              <a:t> </a:t>
            </a:r>
            <a:r>
              <a:rPr lang="nb-NO" dirty="0" err="1"/>
              <a:t>through</a:t>
            </a:r>
            <a:r>
              <a:rPr lang="nb-NO" dirty="0"/>
              <a:t> a </a:t>
            </a:r>
            <a:r>
              <a:rPr lang="nb-NO" dirty="0" err="1"/>
              <a:t>collaboration</a:t>
            </a:r>
            <a:r>
              <a:rPr lang="nb-NO" dirty="0"/>
              <a:t> </a:t>
            </a:r>
            <a:r>
              <a:rPr lang="nb-NO" dirty="0" err="1"/>
              <a:t>between</a:t>
            </a:r>
            <a:r>
              <a:rPr lang="nb-NO" dirty="0"/>
              <a:t> UNESCO, The French Digital University, and </a:t>
            </a:r>
            <a:r>
              <a:rPr lang="nb-NO" dirty="0" err="1"/>
              <a:t>with</a:t>
            </a:r>
            <a:r>
              <a:rPr lang="nb-NO" dirty="0"/>
              <a:t> </a:t>
            </a:r>
            <a:r>
              <a:rPr lang="nb-NO" dirty="0" err="1"/>
              <a:t>substantial</a:t>
            </a:r>
            <a:r>
              <a:rPr lang="nb-NO" dirty="0"/>
              <a:t> </a:t>
            </a:r>
            <a:r>
              <a:rPr lang="nb-NO" dirty="0" err="1"/>
              <a:t>contributions</a:t>
            </a:r>
            <a:r>
              <a:rPr lang="nb-NO" dirty="0"/>
              <a:t> from the OER Universitas in New Zealand. It </a:t>
            </a:r>
            <a:r>
              <a:rPr lang="nb-NO" dirty="0" err="1"/>
              <a:t>aims</a:t>
            </a:r>
            <a:r>
              <a:rPr lang="nb-NO" dirty="0"/>
              <a:t> to support </a:t>
            </a:r>
            <a:r>
              <a:rPr lang="nb-NO" dirty="0" err="1"/>
              <a:t>capacity</a:t>
            </a:r>
            <a:r>
              <a:rPr lang="nb-NO" dirty="0"/>
              <a:t> building and the </a:t>
            </a:r>
            <a:r>
              <a:rPr lang="nb-NO" dirty="0" err="1"/>
              <a:t>development</a:t>
            </a:r>
            <a:r>
              <a:rPr lang="nb-NO" dirty="0"/>
              <a:t> of </a:t>
            </a:r>
            <a:r>
              <a:rPr lang="nb-NO" dirty="0" err="1"/>
              <a:t>supportive</a:t>
            </a:r>
            <a:r>
              <a:rPr lang="nb-NO" dirty="0"/>
              <a:t> </a:t>
            </a:r>
            <a:r>
              <a:rPr lang="nb-NO" dirty="0" err="1"/>
              <a:t>policies</a:t>
            </a:r>
            <a:r>
              <a:rPr lang="nb-NO" dirty="0"/>
              <a:t> for the </a:t>
            </a:r>
            <a:r>
              <a:rPr lang="nb-NO" dirty="0" err="1"/>
              <a:t>implementation</a:t>
            </a:r>
            <a:r>
              <a:rPr lang="nb-NO" dirty="0"/>
              <a:t> of the UNESCO OER </a:t>
            </a:r>
            <a:r>
              <a:rPr lang="nb-NO" dirty="0" err="1"/>
              <a:t>Recommendation</a:t>
            </a:r>
            <a:r>
              <a:rPr lang="nb-NO" dirty="0"/>
              <a:t> in </a:t>
            </a:r>
            <a:r>
              <a:rPr lang="nb-NO" dirty="0" err="1"/>
              <a:t>Francophone</a:t>
            </a:r>
            <a:r>
              <a:rPr lang="nb-NO" dirty="0"/>
              <a:t> </a:t>
            </a:r>
            <a:r>
              <a:rPr lang="nb-NO" dirty="0" err="1"/>
              <a:t>Africa</a:t>
            </a:r>
            <a:r>
              <a:rPr lang="nb-NO"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countries covered by Workshop and the project are Senegal, Burkina, Mali, Togo, Benin, Ivory Coast, Republic of Congo, Burundi and Gabon.</a:t>
            </a:r>
          </a:p>
          <a:p>
            <a:endParaRPr lang="en-GB" dirty="0"/>
          </a:p>
        </p:txBody>
      </p:sp>
      <p:sp>
        <p:nvSpPr>
          <p:cNvPr id="4" name="Slide Number Placeholder 3"/>
          <p:cNvSpPr>
            <a:spLocks noGrp="1"/>
          </p:cNvSpPr>
          <p:nvPr>
            <p:ph type="sldNum" sz="quarter" idx="5"/>
          </p:nvPr>
        </p:nvSpPr>
        <p:spPr/>
        <p:txBody>
          <a:bodyPr/>
          <a:lstStyle/>
          <a:p>
            <a:fld id="{1B9A179D-2D27-49E2-B022-8EDDA2EFE682}" type="slidenum">
              <a:rPr lang="en-US" smtClean="0"/>
              <a:t>11</a:t>
            </a:fld>
            <a:endParaRPr lang="en-US"/>
          </a:p>
        </p:txBody>
      </p:sp>
    </p:spTree>
    <p:extLst>
      <p:ext uri="{BB962C8B-B14F-4D97-AF65-F5344CB8AC3E}">
        <p14:creationId xmlns:p14="http://schemas.microsoft.com/office/powerpoint/2010/main" val="495080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a:p>
            <a:r>
              <a:rPr lang="nb-NO" dirty="0"/>
              <a:t>And finally, I would like to encourage and welcome those of you who are not yet members of ICDE to join our global community by becoming members. </a:t>
            </a:r>
          </a:p>
          <a:p>
            <a:r>
              <a:rPr lang="nb-NO" dirty="0"/>
              <a:t>Please also follow us on social media, subsribe to our newsletter and check out our scientific open scholarly journal Open Praxis.</a:t>
            </a:r>
          </a:p>
        </p:txBody>
      </p:sp>
      <p:sp>
        <p:nvSpPr>
          <p:cNvPr id="4" name="Slide Number Placeholder 3"/>
          <p:cNvSpPr>
            <a:spLocks noGrp="1"/>
          </p:cNvSpPr>
          <p:nvPr>
            <p:ph type="sldNum" sz="quarter" idx="5"/>
          </p:nvPr>
        </p:nvSpPr>
        <p:spPr/>
        <p:txBody>
          <a:bodyPr/>
          <a:lstStyle/>
          <a:p>
            <a:fld id="{1B9A179D-2D27-49E2-B022-8EDDA2EFE682}" type="slidenum">
              <a:rPr lang="en-US" smtClean="0"/>
              <a:t>12</a:t>
            </a:fld>
            <a:endParaRPr lang="en-US"/>
          </a:p>
        </p:txBody>
      </p:sp>
    </p:spTree>
    <p:extLst>
      <p:ext uri="{BB962C8B-B14F-4D97-AF65-F5344CB8AC3E}">
        <p14:creationId xmlns:p14="http://schemas.microsoft.com/office/powerpoint/2010/main" val="3699180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And last, but not the least: Don’t miss out on our upcoming conference – the ICDE Leadership Summit 2022, that takes place as a hybrid event, hosted by Korea National Open University in Seoul 20-21st January. This conference allows for both virtual and onsite participation. A </a:t>
            </a:r>
            <a:r>
              <a:rPr lang="en-US" b="0" i="0" dirty="0">
                <a:solidFill>
                  <a:srgbClr val="000000"/>
                </a:solidFill>
                <a:effectLst/>
                <a:latin typeface="Arial" panose="020B0604020202020204" pitchFamily="34" charset="0"/>
              </a:rPr>
              <a:t>series of questions and issues related to the  conference theme of L</a:t>
            </a:r>
            <a:r>
              <a:rPr lang="en-US" b="1" i="1" dirty="0">
                <a:solidFill>
                  <a:srgbClr val="000000"/>
                </a:solidFill>
                <a:effectLst/>
                <a:latin typeface="Arial" panose="020B0604020202020204" pitchFamily="34" charset="0"/>
              </a:rPr>
              <a:t>eadership for EdTech Oriented Innovation in Education</a:t>
            </a:r>
            <a:r>
              <a:rPr lang="en-US" b="0" i="0" dirty="0">
                <a:solidFill>
                  <a:srgbClr val="000000"/>
                </a:solidFill>
                <a:effectLst/>
                <a:latin typeface="Arial" panose="020B0604020202020204" pitchFamily="34" charset="0"/>
              </a:rPr>
              <a:t> will be addressed during these two days in a dynamic and engaging format. We hope to see many of you there!</a:t>
            </a:r>
            <a:endParaRPr lang="nb-NO" dirty="0"/>
          </a:p>
        </p:txBody>
      </p:sp>
      <p:sp>
        <p:nvSpPr>
          <p:cNvPr id="4" name="Slide Number Placeholder 3"/>
          <p:cNvSpPr>
            <a:spLocks noGrp="1"/>
          </p:cNvSpPr>
          <p:nvPr>
            <p:ph type="sldNum" sz="quarter" idx="5"/>
          </p:nvPr>
        </p:nvSpPr>
        <p:spPr/>
        <p:txBody>
          <a:bodyPr/>
          <a:lstStyle/>
          <a:p>
            <a:fld id="{1B9A179D-2D27-49E2-B022-8EDDA2EFE682}" type="slidenum">
              <a:rPr lang="en-US" smtClean="0"/>
              <a:t>13</a:t>
            </a:fld>
            <a:endParaRPr lang="en-US"/>
          </a:p>
        </p:txBody>
      </p:sp>
    </p:spTree>
    <p:extLst>
      <p:ext uri="{BB962C8B-B14F-4D97-AF65-F5344CB8AC3E}">
        <p14:creationId xmlns:p14="http://schemas.microsoft.com/office/powerpoint/2010/main" val="3087157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And </a:t>
            </a:r>
            <a:r>
              <a:rPr lang="nb-NO" dirty="0" err="1"/>
              <a:t>finally</a:t>
            </a:r>
            <a:r>
              <a:rPr lang="nb-NO" dirty="0"/>
              <a:t>, I </a:t>
            </a:r>
            <a:r>
              <a:rPr lang="nb-NO" dirty="0" err="1"/>
              <a:t>would</a:t>
            </a:r>
            <a:r>
              <a:rPr lang="nb-NO" dirty="0"/>
              <a:t> like to </a:t>
            </a:r>
            <a:r>
              <a:rPr lang="nb-NO" dirty="0" err="1"/>
              <a:t>encourage</a:t>
            </a:r>
            <a:r>
              <a:rPr lang="nb-NO" dirty="0"/>
              <a:t> and </a:t>
            </a:r>
            <a:r>
              <a:rPr lang="nb-NO" dirty="0" err="1"/>
              <a:t>welcome</a:t>
            </a:r>
            <a:r>
              <a:rPr lang="nb-NO" dirty="0"/>
              <a:t> </a:t>
            </a:r>
            <a:r>
              <a:rPr lang="nb-NO" dirty="0" err="1"/>
              <a:t>those</a:t>
            </a:r>
            <a:r>
              <a:rPr lang="nb-NO" dirty="0"/>
              <a:t> of </a:t>
            </a:r>
            <a:r>
              <a:rPr lang="nb-NO" dirty="0" err="1"/>
              <a:t>you</a:t>
            </a:r>
            <a:r>
              <a:rPr lang="nb-NO" dirty="0"/>
              <a:t> </a:t>
            </a:r>
            <a:r>
              <a:rPr lang="nb-NO" dirty="0" err="1"/>
              <a:t>who</a:t>
            </a:r>
            <a:r>
              <a:rPr lang="nb-NO" dirty="0"/>
              <a:t> </a:t>
            </a:r>
            <a:r>
              <a:rPr lang="nb-NO" dirty="0" err="1"/>
              <a:t>are</a:t>
            </a:r>
            <a:r>
              <a:rPr lang="nb-NO" dirty="0"/>
              <a:t> not </a:t>
            </a:r>
            <a:r>
              <a:rPr lang="nb-NO" dirty="0" err="1"/>
              <a:t>yet</a:t>
            </a:r>
            <a:r>
              <a:rPr lang="nb-NO" dirty="0"/>
              <a:t> </a:t>
            </a:r>
            <a:r>
              <a:rPr lang="nb-NO" dirty="0" err="1"/>
              <a:t>members</a:t>
            </a:r>
            <a:r>
              <a:rPr lang="nb-NO" dirty="0"/>
              <a:t> of ICDE to </a:t>
            </a:r>
            <a:r>
              <a:rPr lang="nb-NO" dirty="0" err="1"/>
              <a:t>join</a:t>
            </a:r>
            <a:r>
              <a:rPr lang="nb-NO" dirty="0"/>
              <a:t> </a:t>
            </a:r>
            <a:r>
              <a:rPr lang="nb-NO" dirty="0" err="1"/>
              <a:t>our</a:t>
            </a:r>
            <a:r>
              <a:rPr lang="nb-NO" dirty="0"/>
              <a:t> global </a:t>
            </a:r>
            <a:r>
              <a:rPr lang="nb-NO" dirty="0" err="1"/>
              <a:t>community</a:t>
            </a:r>
            <a:r>
              <a:rPr lang="nb-NO" dirty="0"/>
              <a:t> by </a:t>
            </a:r>
            <a:r>
              <a:rPr lang="nb-NO" dirty="0" err="1"/>
              <a:t>becoming</a:t>
            </a:r>
            <a:r>
              <a:rPr lang="nb-NO" dirty="0"/>
              <a:t> </a:t>
            </a:r>
            <a:r>
              <a:rPr lang="nb-NO" dirty="0" err="1"/>
              <a:t>members</a:t>
            </a:r>
            <a:r>
              <a:rPr lang="nb-NO" dirty="0"/>
              <a:t>. </a:t>
            </a:r>
          </a:p>
          <a:p>
            <a:r>
              <a:rPr lang="nb-NO" dirty="0" err="1"/>
              <a:t>Please</a:t>
            </a:r>
            <a:r>
              <a:rPr lang="nb-NO" dirty="0"/>
              <a:t> </a:t>
            </a:r>
            <a:r>
              <a:rPr lang="nb-NO" dirty="0" err="1"/>
              <a:t>also</a:t>
            </a:r>
            <a:r>
              <a:rPr lang="nb-NO" dirty="0"/>
              <a:t> </a:t>
            </a:r>
            <a:r>
              <a:rPr lang="nb-NO" dirty="0" err="1"/>
              <a:t>follow</a:t>
            </a:r>
            <a:r>
              <a:rPr lang="nb-NO" dirty="0"/>
              <a:t> </a:t>
            </a:r>
            <a:r>
              <a:rPr lang="nb-NO" dirty="0" err="1"/>
              <a:t>us</a:t>
            </a:r>
            <a:r>
              <a:rPr lang="nb-NO" dirty="0"/>
              <a:t> on </a:t>
            </a:r>
            <a:r>
              <a:rPr lang="nb-NO" dirty="0" err="1"/>
              <a:t>social</a:t>
            </a:r>
            <a:r>
              <a:rPr lang="nb-NO" dirty="0"/>
              <a:t> media, </a:t>
            </a:r>
            <a:r>
              <a:rPr lang="nb-NO" dirty="0" err="1"/>
              <a:t>subsribe</a:t>
            </a:r>
            <a:r>
              <a:rPr lang="nb-NO" dirty="0"/>
              <a:t> to </a:t>
            </a:r>
            <a:r>
              <a:rPr lang="nb-NO" dirty="0" err="1"/>
              <a:t>our</a:t>
            </a:r>
            <a:r>
              <a:rPr lang="nb-NO" dirty="0"/>
              <a:t> </a:t>
            </a:r>
            <a:r>
              <a:rPr lang="nb-NO" dirty="0" err="1"/>
              <a:t>newsletter</a:t>
            </a:r>
            <a:r>
              <a:rPr lang="nb-NO" dirty="0"/>
              <a:t> and </a:t>
            </a:r>
            <a:r>
              <a:rPr lang="nb-NO" dirty="0" err="1"/>
              <a:t>check</a:t>
            </a:r>
            <a:r>
              <a:rPr lang="nb-NO" dirty="0"/>
              <a:t> </a:t>
            </a:r>
            <a:r>
              <a:rPr lang="nb-NO" dirty="0" err="1"/>
              <a:t>out</a:t>
            </a:r>
            <a:r>
              <a:rPr lang="nb-NO" dirty="0"/>
              <a:t> </a:t>
            </a:r>
            <a:r>
              <a:rPr lang="nb-NO" dirty="0" err="1"/>
              <a:t>our</a:t>
            </a:r>
            <a:r>
              <a:rPr lang="nb-NO" dirty="0"/>
              <a:t> </a:t>
            </a:r>
            <a:r>
              <a:rPr lang="nb-NO" dirty="0" err="1"/>
              <a:t>scientific</a:t>
            </a:r>
            <a:r>
              <a:rPr lang="nb-NO" dirty="0"/>
              <a:t> </a:t>
            </a:r>
            <a:r>
              <a:rPr lang="nb-NO" dirty="0" err="1"/>
              <a:t>open</a:t>
            </a:r>
            <a:r>
              <a:rPr lang="nb-NO" dirty="0"/>
              <a:t> </a:t>
            </a:r>
            <a:r>
              <a:rPr lang="nb-NO" dirty="0" err="1"/>
              <a:t>scholarly</a:t>
            </a:r>
            <a:r>
              <a:rPr lang="nb-NO" dirty="0"/>
              <a:t> journal Open </a:t>
            </a:r>
            <a:r>
              <a:rPr lang="nb-NO" dirty="0" err="1"/>
              <a:t>Praxis</a:t>
            </a:r>
            <a:r>
              <a:rPr lang="nb-NO" dirty="0"/>
              <a:t>.</a:t>
            </a:r>
          </a:p>
          <a:p>
            <a:endParaRPr lang="en-GB" dirty="0"/>
          </a:p>
        </p:txBody>
      </p:sp>
      <p:sp>
        <p:nvSpPr>
          <p:cNvPr id="4" name="Slide Number Placeholder 3"/>
          <p:cNvSpPr>
            <a:spLocks noGrp="1"/>
          </p:cNvSpPr>
          <p:nvPr>
            <p:ph type="sldNum" sz="quarter" idx="5"/>
          </p:nvPr>
        </p:nvSpPr>
        <p:spPr/>
        <p:txBody>
          <a:bodyPr/>
          <a:lstStyle/>
          <a:p>
            <a:fld id="{1B9A179D-2D27-49E2-B022-8EDDA2EFE682}" type="slidenum">
              <a:rPr lang="en-US" smtClean="0"/>
              <a:t>14</a:t>
            </a:fld>
            <a:endParaRPr lang="en-US"/>
          </a:p>
        </p:txBody>
      </p:sp>
    </p:spTree>
    <p:extLst>
      <p:ext uri="{BB962C8B-B14F-4D97-AF65-F5344CB8AC3E}">
        <p14:creationId xmlns:p14="http://schemas.microsoft.com/office/powerpoint/2010/main" val="676754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Let </a:t>
            </a:r>
            <a:r>
              <a:rPr lang="nb-NO" dirty="0" err="1"/>
              <a:t>me</a:t>
            </a:r>
            <a:r>
              <a:rPr lang="nb-NO" dirty="0"/>
              <a:t> first start </a:t>
            </a:r>
            <a:r>
              <a:rPr lang="nb-NO" dirty="0" err="1"/>
              <a:t>with</a:t>
            </a:r>
            <a:r>
              <a:rPr lang="nb-NO" dirty="0"/>
              <a:t> an </a:t>
            </a:r>
            <a:r>
              <a:rPr lang="nb-NO" dirty="0" err="1"/>
              <a:t>introduction</a:t>
            </a:r>
            <a:r>
              <a:rPr lang="nb-NO" dirty="0"/>
              <a:t> to ICDE, and a </a:t>
            </a:r>
            <a:r>
              <a:rPr lang="nb-NO" dirty="0" err="1"/>
              <a:t>brief</a:t>
            </a:r>
            <a:r>
              <a:rPr lang="nb-NO" dirty="0"/>
              <a:t> </a:t>
            </a:r>
            <a:r>
              <a:rPr lang="nb-NO" dirty="0" err="1"/>
              <a:t>look</a:t>
            </a:r>
            <a:r>
              <a:rPr lang="nb-NO" dirty="0"/>
              <a:t> back on </a:t>
            </a:r>
            <a:r>
              <a:rPr lang="nb-NO" dirty="0" err="1"/>
              <a:t>our</a:t>
            </a:r>
            <a:r>
              <a:rPr lang="nb-NO" dirty="0"/>
              <a:t> long and </a:t>
            </a:r>
            <a:r>
              <a:rPr lang="nb-NO" dirty="0" err="1"/>
              <a:t>proud</a:t>
            </a:r>
            <a:r>
              <a:rPr lang="nb-NO" dirty="0"/>
              <a:t> </a:t>
            </a:r>
            <a:r>
              <a:rPr lang="nb-NO" dirty="0" err="1"/>
              <a:t>history</a:t>
            </a:r>
            <a:r>
              <a:rPr lang="nb-NO" dirty="0"/>
              <a:t>. </a:t>
            </a:r>
          </a:p>
          <a:p>
            <a:r>
              <a:rPr lang="nb-NO" dirty="0"/>
              <a:t>ICDE </a:t>
            </a:r>
            <a:r>
              <a:rPr lang="nb-NO" dirty="0" err="1"/>
              <a:t>was</a:t>
            </a:r>
            <a:r>
              <a:rPr lang="nb-NO" dirty="0"/>
              <a:t> first </a:t>
            </a:r>
            <a:r>
              <a:rPr lang="nb-NO" dirty="0" err="1"/>
              <a:t>established</a:t>
            </a:r>
            <a:r>
              <a:rPr lang="nb-NO" dirty="0"/>
              <a:t> as the International Council for </a:t>
            </a:r>
            <a:r>
              <a:rPr lang="nb-NO" dirty="0" err="1"/>
              <a:t>Correspondence</a:t>
            </a:r>
            <a:r>
              <a:rPr lang="nb-NO" dirty="0"/>
              <a:t> Education back in 1938 in Canada. </a:t>
            </a:r>
            <a:r>
              <a:rPr lang="nb-NO" dirty="0" err="1"/>
              <a:t>We</a:t>
            </a:r>
            <a:r>
              <a:rPr lang="nb-NO" dirty="0"/>
              <a:t> </a:t>
            </a:r>
            <a:r>
              <a:rPr lang="nb-NO" dirty="0" err="1"/>
              <a:t>are</a:t>
            </a:r>
            <a:r>
              <a:rPr lang="nb-NO" dirty="0"/>
              <a:t> the </a:t>
            </a:r>
            <a:r>
              <a:rPr lang="nb-NO" dirty="0" err="1"/>
              <a:t>leading</a:t>
            </a:r>
            <a:r>
              <a:rPr lang="nb-NO" dirty="0"/>
              <a:t> and </a:t>
            </a:r>
            <a:r>
              <a:rPr lang="nb-NO" dirty="0" err="1"/>
              <a:t>oldest</a:t>
            </a:r>
            <a:r>
              <a:rPr lang="nb-NO" dirty="0"/>
              <a:t> </a:t>
            </a:r>
            <a:r>
              <a:rPr lang="nb-NO" dirty="0" err="1"/>
              <a:t>membership</a:t>
            </a:r>
            <a:r>
              <a:rPr lang="nb-NO" dirty="0"/>
              <a:t> </a:t>
            </a:r>
            <a:r>
              <a:rPr lang="nb-NO" dirty="0" err="1"/>
              <a:t>association</a:t>
            </a:r>
            <a:r>
              <a:rPr lang="nb-NO" dirty="0"/>
              <a:t> in </a:t>
            </a:r>
            <a:r>
              <a:rPr lang="nb-NO" dirty="0" err="1"/>
              <a:t>our</a:t>
            </a:r>
            <a:r>
              <a:rPr lang="nb-NO" dirty="0"/>
              <a:t> </a:t>
            </a:r>
            <a:r>
              <a:rPr lang="nb-NO" dirty="0" err="1"/>
              <a:t>field</a:t>
            </a:r>
            <a:r>
              <a:rPr lang="nb-NO" dirty="0"/>
              <a:t>.</a:t>
            </a:r>
          </a:p>
          <a:p>
            <a:r>
              <a:rPr lang="nb-NO" dirty="0"/>
              <a:t>As a not for </a:t>
            </a:r>
            <a:r>
              <a:rPr lang="nb-NO" dirty="0" err="1"/>
              <a:t>profit</a:t>
            </a:r>
            <a:r>
              <a:rPr lang="nb-NO" dirty="0"/>
              <a:t> NGO, the </a:t>
            </a:r>
            <a:r>
              <a:rPr lang="nb-NO" dirty="0" err="1"/>
              <a:t>association</a:t>
            </a:r>
            <a:r>
              <a:rPr lang="nb-NO" dirty="0"/>
              <a:t> has, </a:t>
            </a:r>
            <a:r>
              <a:rPr lang="nb-NO" dirty="0" err="1"/>
              <a:t>since</a:t>
            </a:r>
            <a:r>
              <a:rPr lang="nb-NO" dirty="0"/>
              <a:t> 1988, </a:t>
            </a:r>
            <a:r>
              <a:rPr lang="nb-NO" dirty="0" err="1"/>
              <a:t>been</a:t>
            </a:r>
            <a:r>
              <a:rPr lang="nb-NO" dirty="0"/>
              <a:t> </a:t>
            </a:r>
            <a:r>
              <a:rPr lang="nb-NO" dirty="0" err="1"/>
              <a:t>hosted</a:t>
            </a:r>
            <a:r>
              <a:rPr lang="nb-NO" dirty="0"/>
              <a:t> by Norway, </a:t>
            </a:r>
            <a:r>
              <a:rPr lang="nb-NO" dirty="0" err="1"/>
              <a:t>with</a:t>
            </a:r>
            <a:r>
              <a:rPr lang="nb-NO" dirty="0"/>
              <a:t> </a:t>
            </a:r>
            <a:r>
              <a:rPr lang="nb-NO" dirty="0" err="1"/>
              <a:t>finanical</a:t>
            </a:r>
            <a:r>
              <a:rPr lang="nb-NO" dirty="0"/>
              <a:t> support from the Norwegian Ministry of Education and Research. ICDE has </a:t>
            </a:r>
            <a:r>
              <a:rPr lang="nb-NO" dirty="0" err="1"/>
              <a:t>also</a:t>
            </a:r>
            <a:r>
              <a:rPr lang="nb-NO" dirty="0"/>
              <a:t> </a:t>
            </a:r>
            <a:r>
              <a:rPr lang="nb-NO" dirty="0" err="1"/>
              <a:t>been</a:t>
            </a:r>
            <a:r>
              <a:rPr lang="nb-NO" dirty="0"/>
              <a:t> in a formal </a:t>
            </a:r>
            <a:r>
              <a:rPr lang="nb-NO" dirty="0" err="1"/>
              <a:t>consultative</a:t>
            </a:r>
            <a:r>
              <a:rPr lang="nb-NO" dirty="0"/>
              <a:t> </a:t>
            </a:r>
            <a:r>
              <a:rPr lang="nb-NO" dirty="0" err="1"/>
              <a:t>partnership</a:t>
            </a:r>
            <a:r>
              <a:rPr lang="nb-NO" dirty="0"/>
              <a:t> </a:t>
            </a:r>
            <a:r>
              <a:rPr lang="nb-NO" dirty="0" err="1"/>
              <a:t>with</a:t>
            </a:r>
            <a:r>
              <a:rPr lang="nb-NO" dirty="0"/>
              <a:t> UNESCO </a:t>
            </a:r>
            <a:r>
              <a:rPr lang="nb-NO" dirty="0" err="1"/>
              <a:t>since</a:t>
            </a:r>
            <a:r>
              <a:rPr lang="nb-NO" dirty="0"/>
              <a:t> the 1960’ies. </a:t>
            </a:r>
          </a:p>
          <a:p>
            <a:r>
              <a:rPr lang="nb-NO" dirty="0" err="1"/>
              <a:t>We</a:t>
            </a:r>
            <a:r>
              <a:rPr lang="nb-NO" dirty="0"/>
              <a:t> </a:t>
            </a:r>
            <a:r>
              <a:rPr lang="nb-NO" dirty="0" err="1"/>
              <a:t>work</a:t>
            </a:r>
            <a:r>
              <a:rPr lang="nb-NO" dirty="0"/>
              <a:t> </a:t>
            </a:r>
            <a:r>
              <a:rPr lang="nb-NO" dirty="0" err="1"/>
              <a:t>with</a:t>
            </a:r>
            <a:r>
              <a:rPr lang="nb-NO" dirty="0"/>
              <a:t> policy </a:t>
            </a:r>
            <a:r>
              <a:rPr lang="nb-NO" dirty="0" err="1"/>
              <a:t>development</a:t>
            </a:r>
            <a:r>
              <a:rPr lang="nb-NO" dirty="0"/>
              <a:t> and global </a:t>
            </a:r>
            <a:r>
              <a:rPr lang="nb-NO" dirty="0" err="1"/>
              <a:t>advocacy</a:t>
            </a:r>
            <a:r>
              <a:rPr lang="nb-NO" dirty="0"/>
              <a:t> for Open, </a:t>
            </a:r>
            <a:r>
              <a:rPr lang="nb-NO" dirty="0" err="1"/>
              <a:t>Flexible</a:t>
            </a:r>
            <a:r>
              <a:rPr lang="nb-NO" dirty="0"/>
              <a:t> and Distance Learning </a:t>
            </a:r>
            <a:r>
              <a:rPr lang="nb-NO" dirty="0" err="1"/>
              <a:t>together</a:t>
            </a:r>
            <a:r>
              <a:rPr lang="nb-NO" dirty="0"/>
              <a:t> </a:t>
            </a:r>
            <a:r>
              <a:rPr lang="nb-NO" dirty="0" err="1"/>
              <a:t>with</a:t>
            </a:r>
            <a:r>
              <a:rPr lang="nb-NO" dirty="0"/>
              <a:t> </a:t>
            </a:r>
            <a:r>
              <a:rPr lang="nb-NO" dirty="0" err="1"/>
              <a:t>our</a:t>
            </a:r>
            <a:r>
              <a:rPr lang="nb-NO" dirty="0"/>
              <a:t> partners and </a:t>
            </a:r>
            <a:r>
              <a:rPr lang="nb-NO" dirty="0" err="1"/>
              <a:t>members</a:t>
            </a:r>
            <a:r>
              <a:rPr lang="nb-NO" dirty="0"/>
              <a:t>, as </a:t>
            </a:r>
            <a:r>
              <a:rPr lang="nb-NO" dirty="0" err="1"/>
              <a:t>well</a:t>
            </a:r>
            <a:r>
              <a:rPr lang="nb-NO" dirty="0"/>
              <a:t> as </a:t>
            </a:r>
            <a:r>
              <a:rPr lang="nb-NO" dirty="0" err="1"/>
              <a:t>dissemination</a:t>
            </a:r>
            <a:r>
              <a:rPr lang="nb-NO" dirty="0"/>
              <a:t> and </a:t>
            </a:r>
            <a:r>
              <a:rPr lang="nb-NO" dirty="0" err="1"/>
              <a:t>development</a:t>
            </a:r>
            <a:r>
              <a:rPr lang="nb-NO" dirty="0"/>
              <a:t> of </a:t>
            </a:r>
            <a:r>
              <a:rPr lang="nb-NO" dirty="0" err="1"/>
              <a:t>knowledge</a:t>
            </a:r>
            <a:r>
              <a:rPr lang="nb-NO" dirty="0"/>
              <a:t> and </a:t>
            </a:r>
            <a:r>
              <a:rPr lang="nb-NO" dirty="0" err="1"/>
              <a:t>research</a:t>
            </a:r>
            <a:r>
              <a:rPr lang="nb-NO" dirty="0"/>
              <a:t> </a:t>
            </a:r>
            <a:r>
              <a:rPr lang="nb-NO" dirty="0" err="1"/>
              <a:t>related</a:t>
            </a:r>
            <a:r>
              <a:rPr lang="nb-NO" dirty="0"/>
              <a:t> to </a:t>
            </a:r>
            <a:r>
              <a:rPr lang="nb-NO" dirty="0" err="1"/>
              <a:t>our</a:t>
            </a:r>
            <a:r>
              <a:rPr lang="nb-NO" dirty="0"/>
              <a:t> </a:t>
            </a:r>
            <a:r>
              <a:rPr lang="nb-NO" dirty="0" err="1"/>
              <a:t>field</a:t>
            </a:r>
            <a:r>
              <a:rPr lang="nb-NO" dirty="0"/>
              <a:t>. </a:t>
            </a:r>
            <a:r>
              <a:rPr lang="nb-NO" dirty="0" err="1"/>
              <a:t>We</a:t>
            </a:r>
            <a:r>
              <a:rPr lang="nb-NO" dirty="0"/>
              <a:t> </a:t>
            </a:r>
            <a:r>
              <a:rPr lang="nb-NO" dirty="0" err="1"/>
              <a:t>organize</a:t>
            </a:r>
            <a:r>
              <a:rPr lang="nb-NO" dirty="0"/>
              <a:t> </a:t>
            </a:r>
            <a:r>
              <a:rPr lang="nb-NO" dirty="0" err="1"/>
              <a:t>conferences</a:t>
            </a:r>
            <a:r>
              <a:rPr lang="nb-NO" dirty="0"/>
              <a:t> and </a:t>
            </a:r>
            <a:r>
              <a:rPr lang="nb-NO" dirty="0" err="1"/>
              <a:t>events</a:t>
            </a:r>
            <a:r>
              <a:rPr lang="nb-NO" dirty="0"/>
              <a:t>, </a:t>
            </a:r>
            <a:r>
              <a:rPr lang="nb-NO" dirty="0" err="1"/>
              <a:t>connect</a:t>
            </a:r>
            <a:r>
              <a:rPr lang="nb-NO" dirty="0"/>
              <a:t> </a:t>
            </a:r>
            <a:r>
              <a:rPr lang="nb-NO" dirty="0" err="1"/>
              <a:t>experts</a:t>
            </a:r>
            <a:r>
              <a:rPr lang="nb-NO" dirty="0"/>
              <a:t> </a:t>
            </a:r>
            <a:r>
              <a:rPr lang="nb-NO" dirty="0" err="1"/>
              <a:t>through</a:t>
            </a:r>
            <a:r>
              <a:rPr lang="nb-NO" dirty="0"/>
              <a:t> </a:t>
            </a:r>
            <a:r>
              <a:rPr lang="nb-NO" dirty="0" err="1"/>
              <a:t>networks</a:t>
            </a:r>
            <a:r>
              <a:rPr lang="nb-NO" dirty="0"/>
              <a:t> and </a:t>
            </a:r>
            <a:r>
              <a:rPr lang="nb-NO" dirty="0" err="1"/>
              <a:t>committees</a:t>
            </a:r>
            <a:r>
              <a:rPr lang="nb-NO" dirty="0"/>
              <a:t>, and </a:t>
            </a:r>
            <a:r>
              <a:rPr lang="nb-NO" dirty="0" err="1"/>
              <a:t>facilitate</a:t>
            </a:r>
            <a:r>
              <a:rPr lang="nb-NO" dirty="0"/>
              <a:t> </a:t>
            </a:r>
            <a:r>
              <a:rPr lang="nb-NO" dirty="0" err="1"/>
              <a:t>partnerships</a:t>
            </a:r>
            <a:r>
              <a:rPr lang="nb-NO" dirty="0"/>
              <a:t> and </a:t>
            </a:r>
            <a:r>
              <a:rPr lang="nb-NO" dirty="0" err="1"/>
              <a:t>collaboration</a:t>
            </a:r>
            <a:r>
              <a:rPr lang="nb-NO" dirty="0"/>
              <a:t> </a:t>
            </a:r>
            <a:r>
              <a:rPr lang="nb-NO" dirty="0" err="1"/>
              <a:t>across</a:t>
            </a:r>
            <a:r>
              <a:rPr lang="nb-NO" dirty="0"/>
              <a:t> borders, time </a:t>
            </a:r>
            <a:r>
              <a:rPr lang="nb-NO" dirty="0" err="1"/>
              <a:t>zones</a:t>
            </a:r>
            <a:r>
              <a:rPr lang="nb-NO" dirty="0"/>
              <a:t>, regions and </a:t>
            </a:r>
            <a:r>
              <a:rPr lang="nb-NO" dirty="0" err="1"/>
              <a:t>cultures</a:t>
            </a:r>
            <a:r>
              <a:rPr lang="nb-NO" dirty="0"/>
              <a:t>. </a:t>
            </a:r>
          </a:p>
          <a:p>
            <a:endParaRPr lang="nb-NO" dirty="0"/>
          </a:p>
          <a:p>
            <a:endParaRPr lang="nb-NO" dirty="0"/>
          </a:p>
          <a:p>
            <a:endParaRPr lang="en-GB" dirty="0"/>
          </a:p>
        </p:txBody>
      </p:sp>
      <p:sp>
        <p:nvSpPr>
          <p:cNvPr id="4" name="Slide Number Placeholder 3"/>
          <p:cNvSpPr>
            <a:spLocks noGrp="1"/>
          </p:cNvSpPr>
          <p:nvPr>
            <p:ph type="sldNum" sz="quarter" idx="5"/>
          </p:nvPr>
        </p:nvSpPr>
        <p:spPr/>
        <p:txBody>
          <a:bodyPr/>
          <a:lstStyle/>
          <a:p>
            <a:fld id="{1B9A179D-2D27-49E2-B022-8EDDA2EFE682}" type="slidenum">
              <a:rPr lang="en-US" smtClean="0"/>
              <a:t>2</a:t>
            </a:fld>
            <a:endParaRPr lang="en-US"/>
          </a:p>
        </p:txBody>
      </p:sp>
    </p:spTree>
    <p:extLst>
      <p:ext uri="{BB962C8B-B14F-4D97-AF65-F5344CB8AC3E}">
        <p14:creationId xmlns:p14="http://schemas.microsoft.com/office/powerpoint/2010/main" val="2724292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ICDE has more </a:t>
            </a:r>
            <a:r>
              <a:rPr lang="nb-NO" dirty="0" err="1"/>
              <a:t>than</a:t>
            </a:r>
            <a:r>
              <a:rPr lang="nb-NO" dirty="0"/>
              <a:t> 330 </a:t>
            </a:r>
            <a:r>
              <a:rPr lang="nb-NO" dirty="0" err="1"/>
              <a:t>members</a:t>
            </a:r>
            <a:r>
              <a:rPr lang="nb-NO" dirty="0"/>
              <a:t> and partners </a:t>
            </a:r>
            <a:r>
              <a:rPr lang="nb-NO" dirty="0" err="1"/>
              <a:t>impacting</a:t>
            </a:r>
            <a:r>
              <a:rPr lang="nb-NO" dirty="0"/>
              <a:t> over 15 million students </a:t>
            </a:r>
            <a:r>
              <a:rPr lang="nb-NO" dirty="0" err="1"/>
              <a:t>across</a:t>
            </a:r>
            <a:r>
              <a:rPr lang="nb-NO" dirty="0"/>
              <a:t> all </a:t>
            </a:r>
            <a:r>
              <a:rPr lang="nb-NO" dirty="0" err="1"/>
              <a:t>continents</a:t>
            </a:r>
            <a:r>
              <a:rPr lang="nb-NO" dirty="0"/>
              <a:t> of the </a:t>
            </a:r>
            <a:r>
              <a:rPr lang="nb-NO" dirty="0" err="1"/>
              <a:t>world</a:t>
            </a:r>
            <a:r>
              <a:rPr lang="nb-NO" dirty="0"/>
              <a:t>. </a:t>
            </a:r>
            <a:r>
              <a:rPr lang="nb-NO" dirty="0" err="1"/>
              <a:t>Through</a:t>
            </a:r>
            <a:r>
              <a:rPr lang="nb-NO" dirty="0"/>
              <a:t> the </a:t>
            </a:r>
            <a:r>
              <a:rPr lang="nb-NO" dirty="0" err="1"/>
              <a:t>engagement</a:t>
            </a:r>
            <a:r>
              <a:rPr lang="nb-NO" dirty="0"/>
              <a:t> of </a:t>
            </a:r>
            <a:r>
              <a:rPr lang="nb-NO" dirty="0" err="1"/>
              <a:t>these</a:t>
            </a:r>
            <a:r>
              <a:rPr lang="nb-NO" dirty="0"/>
              <a:t> </a:t>
            </a:r>
            <a:r>
              <a:rPr lang="nb-NO" dirty="0" err="1"/>
              <a:t>members</a:t>
            </a:r>
            <a:r>
              <a:rPr lang="nb-NO" dirty="0"/>
              <a:t> and partners, ICDE is </a:t>
            </a:r>
            <a:r>
              <a:rPr lang="nb-NO" dirty="0" err="1"/>
              <a:t>able</a:t>
            </a:r>
            <a:r>
              <a:rPr lang="nb-NO" dirty="0"/>
              <a:t> to </a:t>
            </a:r>
            <a:r>
              <a:rPr lang="nb-NO" dirty="0" err="1"/>
              <a:t>undertake</a:t>
            </a:r>
            <a:r>
              <a:rPr lang="nb-NO" dirty="0"/>
              <a:t> </a:t>
            </a:r>
            <a:r>
              <a:rPr lang="nb-NO" dirty="0" err="1"/>
              <a:t>projects</a:t>
            </a:r>
            <a:r>
              <a:rPr lang="nb-NO" dirty="0"/>
              <a:t>, </a:t>
            </a:r>
            <a:r>
              <a:rPr lang="nb-NO" dirty="0" err="1"/>
              <a:t>organize</a:t>
            </a:r>
            <a:r>
              <a:rPr lang="nb-NO" dirty="0"/>
              <a:t> </a:t>
            </a:r>
            <a:r>
              <a:rPr lang="nb-NO" dirty="0" err="1"/>
              <a:t>conferences</a:t>
            </a:r>
            <a:r>
              <a:rPr lang="nb-NO" dirty="0"/>
              <a:t> and </a:t>
            </a:r>
            <a:r>
              <a:rPr lang="nb-NO" dirty="0" err="1"/>
              <a:t>events</a:t>
            </a:r>
            <a:r>
              <a:rPr lang="nb-NO" dirty="0"/>
              <a:t>, and </a:t>
            </a:r>
            <a:r>
              <a:rPr lang="nb-NO" dirty="0" err="1"/>
              <a:t>disseminate</a:t>
            </a:r>
            <a:r>
              <a:rPr lang="nb-NO" dirty="0"/>
              <a:t> the latest </a:t>
            </a:r>
            <a:r>
              <a:rPr lang="nb-NO" dirty="0" err="1"/>
              <a:t>knowledge</a:t>
            </a:r>
            <a:r>
              <a:rPr lang="nb-NO" dirty="0"/>
              <a:t> and </a:t>
            </a:r>
            <a:r>
              <a:rPr lang="nb-NO" dirty="0" err="1"/>
              <a:t>research</a:t>
            </a:r>
            <a:r>
              <a:rPr lang="nb-NO" dirty="0"/>
              <a:t> in </a:t>
            </a:r>
            <a:r>
              <a:rPr lang="nb-NO" dirty="0" err="1"/>
              <a:t>our</a:t>
            </a:r>
            <a:r>
              <a:rPr lang="nb-NO" dirty="0"/>
              <a:t> </a:t>
            </a:r>
            <a:r>
              <a:rPr lang="nb-NO" dirty="0" err="1"/>
              <a:t>field</a:t>
            </a:r>
            <a:r>
              <a:rPr lang="nb-NO" dirty="0"/>
              <a:t> </a:t>
            </a:r>
            <a:r>
              <a:rPr lang="nb-NO" dirty="0" err="1"/>
              <a:t>through</a:t>
            </a:r>
            <a:r>
              <a:rPr lang="nb-NO" dirty="0"/>
              <a:t> </a:t>
            </a:r>
            <a:r>
              <a:rPr lang="nb-NO" dirty="0" err="1"/>
              <a:t>expert</a:t>
            </a:r>
            <a:r>
              <a:rPr lang="nb-NO" dirty="0"/>
              <a:t> </a:t>
            </a:r>
            <a:r>
              <a:rPr lang="nb-NO" dirty="0" err="1"/>
              <a:t>networks</a:t>
            </a:r>
            <a:r>
              <a:rPr lang="nb-NO" dirty="0"/>
              <a:t> and </a:t>
            </a:r>
            <a:r>
              <a:rPr lang="nb-NO" dirty="0" err="1"/>
              <a:t>special</a:t>
            </a:r>
            <a:r>
              <a:rPr lang="nb-NO" dirty="0"/>
              <a:t> </a:t>
            </a:r>
            <a:r>
              <a:rPr lang="nb-NO" dirty="0" err="1"/>
              <a:t>interest</a:t>
            </a:r>
            <a:r>
              <a:rPr lang="nb-NO" dirty="0"/>
              <a:t> </a:t>
            </a:r>
            <a:r>
              <a:rPr lang="nb-NO" dirty="0" err="1"/>
              <a:t>groups</a:t>
            </a:r>
            <a:r>
              <a:rPr lang="nb-NO" dirty="0"/>
              <a:t> </a:t>
            </a:r>
            <a:r>
              <a:rPr lang="nb-NO" dirty="0" err="1"/>
              <a:t>that</a:t>
            </a:r>
            <a:r>
              <a:rPr lang="nb-NO" dirty="0"/>
              <a:t> </a:t>
            </a:r>
            <a:r>
              <a:rPr lang="nb-NO" dirty="0" err="1"/>
              <a:t>our</a:t>
            </a:r>
            <a:r>
              <a:rPr lang="nb-NO" dirty="0"/>
              <a:t> </a:t>
            </a:r>
            <a:r>
              <a:rPr lang="nb-NO" dirty="0" err="1"/>
              <a:t>members</a:t>
            </a:r>
            <a:r>
              <a:rPr lang="nb-NO" dirty="0"/>
              <a:t> </a:t>
            </a:r>
            <a:r>
              <a:rPr lang="nb-NO" dirty="0" err="1"/>
              <a:t>take</a:t>
            </a:r>
            <a:r>
              <a:rPr lang="nb-NO" dirty="0"/>
              <a:t> part in.</a:t>
            </a:r>
          </a:p>
          <a:p>
            <a:endParaRPr lang="nb-NO" dirty="0"/>
          </a:p>
          <a:p>
            <a:r>
              <a:rPr lang="nb-NO" dirty="0"/>
              <a:t>Our </a:t>
            </a:r>
            <a:r>
              <a:rPr lang="nb-NO" dirty="0" err="1"/>
              <a:t>members</a:t>
            </a:r>
            <a:r>
              <a:rPr lang="nb-NO" dirty="0"/>
              <a:t> </a:t>
            </a:r>
            <a:r>
              <a:rPr lang="nb-NO" dirty="0" err="1"/>
              <a:t>are</a:t>
            </a:r>
            <a:r>
              <a:rPr lang="nb-NO" dirty="0"/>
              <a:t> </a:t>
            </a:r>
            <a:r>
              <a:rPr lang="nb-NO" dirty="0" err="1"/>
              <a:t>educational</a:t>
            </a:r>
            <a:r>
              <a:rPr lang="nb-NO" dirty="0"/>
              <a:t> </a:t>
            </a:r>
            <a:r>
              <a:rPr lang="nb-NO" dirty="0" err="1"/>
              <a:t>institutions</a:t>
            </a:r>
            <a:r>
              <a:rPr lang="nb-NO" dirty="0"/>
              <a:t>, regional </a:t>
            </a:r>
            <a:r>
              <a:rPr lang="nb-NO" dirty="0" err="1"/>
              <a:t>associations</a:t>
            </a:r>
            <a:r>
              <a:rPr lang="nb-NO" dirty="0"/>
              <a:t>, private </a:t>
            </a:r>
            <a:r>
              <a:rPr lang="nb-NO" dirty="0" err="1"/>
              <a:t>companies</a:t>
            </a:r>
            <a:r>
              <a:rPr lang="nb-NO" dirty="0"/>
              <a:t>, </a:t>
            </a:r>
            <a:r>
              <a:rPr lang="nb-NO" dirty="0" err="1"/>
              <a:t>individual</a:t>
            </a:r>
            <a:r>
              <a:rPr lang="nb-NO" dirty="0"/>
              <a:t> </a:t>
            </a:r>
            <a:r>
              <a:rPr lang="nb-NO" dirty="0" err="1"/>
              <a:t>academic</a:t>
            </a:r>
            <a:r>
              <a:rPr lang="nb-NO" dirty="0"/>
              <a:t> </a:t>
            </a:r>
            <a:r>
              <a:rPr lang="nb-NO" dirty="0" err="1"/>
              <a:t>experts</a:t>
            </a:r>
            <a:r>
              <a:rPr lang="nb-NO" dirty="0"/>
              <a:t> and students. </a:t>
            </a:r>
            <a:r>
              <a:rPr lang="nb-NO" dirty="0" err="1"/>
              <a:t>They</a:t>
            </a:r>
            <a:r>
              <a:rPr lang="nb-NO" dirty="0"/>
              <a:t> </a:t>
            </a:r>
            <a:r>
              <a:rPr lang="nb-NO" dirty="0" err="1"/>
              <a:t>come</a:t>
            </a:r>
            <a:r>
              <a:rPr lang="nb-NO" dirty="0"/>
              <a:t> from over 70 different </a:t>
            </a:r>
            <a:r>
              <a:rPr lang="nb-NO" dirty="0" err="1"/>
              <a:t>countries</a:t>
            </a:r>
            <a:r>
              <a:rPr lang="nb-NO" dirty="0"/>
              <a:t> in all </a:t>
            </a:r>
            <a:r>
              <a:rPr lang="nb-NO" dirty="0" err="1"/>
              <a:t>world</a:t>
            </a:r>
            <a:r>
              <a:rPr lang="nb-NO" dirty="0"/>
              <a:t> regions, as </a:t>
            </a:r>
            <a:r>
              <a:rPr lang="nb-NO" dirty="0" err="1"/>
              <a:t>shown</a:t>
            </a:r>
            <a:r>
              <a:rPr lang="nb-NO" dirty="0"/>
              <a:t> on the </a:t>
            </a:r>
            <a:r>
              <a:rPr lang="nb-NO" dirty="0" err="1"/>
              <a:t>map</a:t>
            </a:r>
            <a:r>
              <a:rPr lang="nb-NO" dirty="0"/>
              <a:t>.</a:t>
            </a:r>
          </a:p>
          <a:p>
            <a:endParaRPr lang="en-GB" dirty="0"/>
          </a:p>
        </p:txBody>
      </p:sp>
      <p:sp>
        <p:nvSpPr>
          <p:cNvPr id="4" name="Slide Number Placeholder 3"/>
          <p:cNvSpPr>
            <a:spLocks noGrp="1"/>
          </p:cNvSpPr>
          <p:nvPr>
            <p:ph type="sldNum" sz="quarter" idx="5"/>
          </p:nvPr>
        </p:nvSpPr>
        <p:spPr/>
        <p:txBody>
          <a:bodyPr/>
          <a:lstStyle/>
          <a:p>
            <a:fld id="{1B9A179D-2D27-49E2-B022-8EDDA2EFE682}" type="slidenum">
              <a:rPr lang="en-US" smtClean="0"/>
              <a:t>3</a:t>
            </a:fld>
            <a:endParaRPr lang="en-US"/>
          </a:p>
        </p:txBody>
      </p:sp>
    </p:spTree>
    <p:extLst>
      <p:ext uri="{BB962C8B-B14F-4D97-AF65-F5344CB8AC3E}">
        <p14:creationId xmlns:p14="http://schemas.microsoft.com/office/powerpoint/2010/main" val="4055384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My </a:t>
            </a:r>
            <a:r>
              <a:rPr lang="nb-NO" dirty="0" err="1"/>
              <a:t>apologies</a:t>
            </a:r>
            <a:r>
              <a:rPr lang="nb-NO" dirty="0"/>
              <a:t> </a:t>
            </a:r>
            <a:r>
              <a:rPr lang="nb-NO" dirty="0" err="1"/>
              <a:t>if</a:t>
            </a:r>
            <a:r>
              <a:rPr lang="nb-NO" dirty="0"/>
              <a:t> </a:t>
            </a:r>
            <a:r>
              <a:rPr lang="nb-NO" dirty="0" err="1"/>
              <a:t>this</a:t>
            </a:r>
            <a:r>
              <a:rPr lang="nb-NO" dirty="0"/>
              <a:t> is </a:t>
            </a:r>
            <a:r>
              <a:rPr lang="nb-NO" dirty="0" err="1"/>
              <a:t>already</a:t>
            </a:r>
            <a:r>
              <a:rPr lang="nb-NO" dirty="0"/>
              <a:t> </a:t>
            </a:r>
            <a:r>
              <a:rPr lang="nb-NO" dirty="0" err="1"/>
              <a:t>basic</a:t>
            </a:r>
            <a:r>
              <a:rPr lang="nb-NO" dirty="0"/>
              <a:t> </a:t>
            </a:r>
            <a:r>
              <a:rPr lang="nb-NO" dirty="0" err="1"/>
              <a:t>knowledge</a:t>
            </a:r>
            <a:r>
              <a:rPr lang="nb-NO" dirty="0"/>
              <a:t> for </a:t>
            </a:r>
            <a:r>
              <a:rPr lang="nb-NO" dirty="0" err="1"/>
              <a:t>you</a:t>
            </a:r>
            <a:r>
              <a:rPr lang="nb-NO" dirty="0"/>
              <a:t>, </a:t>
            </a:r>
            <a:r>
              <a:rPr lang="nb-NO" dirty="0" err="1"/>
              <a:t>but</a:t>
            </a:r>
            <a:r>
              <a:rPr lang="nb-NO" dirty="0"/>
              <a:t> I </a:t>
            </a:r>
            <a:r>
              <a:rPr lang="nb-NO" dirty="0" err="1"/>
              <a:t>take</a:t>
            </a:r>
            <a:r>
              <a:rPr lang="nb-NO" dirty="0"/>
              <a:t> the </a:t>
            </a:r>
            <a:r>
              <a:rPr lang="nb-NO" dirty="0" err="1"/>
              <a:t>chance</a:t>
            </a:r>
            <a:r>
              <a:rPr lang="nb-NO" dirty="0"/>
              <a:t> to </a:t>
            </a:r>
            <a:r>
              <a:rPr lang="nb-NO" dirty="0" err="1"/>
              <a:t>quickly</a:t>
            </a:r>
            <a:r>
              <a:rPr lang="nb-NO" dirty="0"/>
              <a:t> </a:t>
            </a:r>
            <a:r>
              <a:rPr lang="nb-NO" dirty="0" err="1"/>
              <a:t>highlight</a:t>
            </a:r>
            <a:r>
              <a:rPr lang="nb-NO" dirty="0"/>
              <a:t> the </a:t>
            </a:r>
            <a:r>
              <a:rPr lang="nb-NO" dirty="0" err="1"/>
              <a:t>definition</a:t>
            </a:r>
            <a:r>
              <a:rPr lang="nb-NO" dirty="0"/>
              <a:t> of OER, </a:t>
            </a:r>
            <a:r>
              <a:rPr lang="nb-NO" dirty="0" err="1"/>
              <a:t>before</a:t>
            </a:r>
            <a:r>
              <a:rPr lang="nb-NO" dirty="0"/>
              <a:t> </a:t>
            </a:r>
            <a:r>
              <a:rPr lang="nb-NO" dirty="0" err="1"/>
              <a:t>going</a:t>
            </a:r>
            <a:r>
              <a:rPr lang="nb-NO" dirty="0"/>
              <a:t> </a:t>
            </a:r>
            <a:r>
              <a:rPr lang="nb-NO" dirty="0" err="1"/>
              <a:t>onwards</a:t>
            </a:r>
            <a:r>
              <a:rPr lang="nb-NO" dirty="0"/>
              <a:t>:</a:t>
            </a:r>
          </a:p>
        </p:txBody>
      </p:sp>
      <p:sp>
        <p:nvSpPr>
          <p:cNvPr id="4" name="Slide Number Placeholder 3"/>
          <p:cNvSpPr>
            <a:spLocks noGrp="1"/>
          </p:cNvSpPr>
          <p:nvPr>
            <p:ph type="sldNum" sz="quarter" idx="5"/>
          </p:nvPr>
        </p:nvSpPr>
        <p:spPr/>
        <p:txBody>
          <a:bodyPr/>
          <a:lstStyle/>
          <a:p>
            <a:fld id="{1B9A179D-2D27-49E2-B022-8EDDA2EFE682}" type="slidenum">
              <a:rPr lang="en-US" smtClean="0"/>
              <a:t>4</a:t>
            </a:fld>
            <a:endParaRPr lang="en-US"/>
          </a:p>
        </p:txBody>
      </p:sp>
    </p:spTree>
    <p:extLst>
      <p:ext uri="{BB962C8B-B14F-4D97-AF65-F5344CB8AC3E}">
        <p14:creationId xmlns:p14="http://schemas.microsoft.com/office/powerpoint/2010/main" val="274316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 common misconception is that an open license «gives away» all intellectual property rights. This is not true. An open licsense respects the intellectual property right of the copyright owner, and in addition, is provides permissions for various degrees of usage rights. </a:t>
            </a:r>
          </a:p>
        </p:txBody>
      </p:sp>
      <p:sp>
        <p:nvSpPr>
          <p:cNvPr id="4" name="Slide Number Placeholder 3"/>
          <p:cNvSpPr>
            <a:spLocks noGrp="1"/>
          </p:cNvSpPr>
          <p:nvPr>
            <p:ph type="sldNum" sz="quarter" idx="5"/>
          </p:nvPr>
        </p:nvSpPr>
        <p:spPr/>
        <p:txBody>
          <a:bodyPr/>
          <a:lstStyle/>
          <a:p>
            <a:fld id="{1B9A179D-2D27-49E2-B022-8EDDA2EFE682}" type="slidenum">
              <a:rPr lang="en-US" smtClean="0"/>
              <a:t>5</a:t>
            </a:fld>
            <a:endParaRPr lang="en-US"/>
          </a:p>
        </p:txBody>
      </p:sp>
    </p:spTree>
    <p:extLst>
      <p:ext uri="{BB962C8B-B14F-4D97-AF65-F5344CB8AC3E}">
        <p14:creationId xmlns:p14="http://schemas.microsoft.com/office/powerpoint/2010/main" val="1527017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This innovative </a:t>
            </a:r>
            <a:r>
              <a:rPr lang="nb-NO" dirty="0" err="1"/>
              <a:t>potential</a:t>
            </a:r>
            <a:r>
              <a:rPr lang="nb-NO" dirty="0"/>
              <a:t> is </a:t>
            </a:r>
            <a:r>
              <a:rPr lang="nb-NO" dirty="0" err="1"/>
              <a:t>especially</a:t>
            </a:r>
            <a:r>
              <a:rPr lang="nb-NO" dirty="0"/>
              <a:t> </a:t>
            </a:r>
            <a:r>
              <a:rPr lang="nb-NO" dirty="0" err="1"/>
              <a:t>linked</a:t>
            </a:r>
            <a:r>
              <a:rPr lang="nb-NO" dirty="0"/>
              <a:t> to the </a:t>
            </a:r>
            <a:r>
              <a:rPr lang="nb-NO" dirty="0" err="1"/>
              <a:t>two</a:t>
            </a:r>
            <a:r>
              <a:rPr lang="nb-NO" dirty="0"/>
              <a:t> last </a:t>
            </a:r>
            <a:r>
              <a:rPr lang="nb-NO" dirty="0" err="1"/>
              <a:t>points</a:t>
            </a:r>
            <a:r>
              <a:rPr lang="nb-NO" dirty="0"/>
              <a:t> on </a:t>
            </a:r>
            <a:r>
              <a:rPr lang="nb-NO" dirty="0" err="1"/>
              <a:t>this</a:t>
            </a:r>
            <a:r>
              <a:rPr lang="nb-NO" dirty="0"/>
              <a:t> slide. The </a:t>
            </a:r>
            <a:r>
              <a:rPr lang="nb-NO" dirty="0" err="1"/>
              <a:t>fact</a:t>
            </a:r>
            <a:r>
              <a:rPr lang="nb-NO" dirty="0"/>
              <a:t> </a:t>
            </a:r>
            <a:r>
              <a:rPr lang="nb-NO" dirty="0" err="1"/>
              <a:t>that</a:t>
            </a:r>
            <a:r>
              <a:rPr lang="nb-NO" dirty="0"/>
              <a:t> </a:t>
            </a:r>
            <a:r>
              <a:rPr lang="nb-NO" dirty="0" err="1"/>
              <a:t>educators</a:t>
            </a:r>
            <a:r>
              <a:rPr lang="nb-NO" dirty="0"/>
              <a:t> </a:t>
            </a:r>
            <a:r>
              <a:rPr lang="nb-NO" dirty="0" err="1"/>
              <a:t>can</a:t>
            </a:r>
            <a:r>
              <a:rPr lang="nb-NO" dirty="0"/>
              <a:t> </a:t>
            </a:r>
            <a:r>
              <a:rPr lang="nb-NO" dirty="0" err="1"/>
              <a:t>adapt</a:t>
            </a:r>
            <a:r>
              <a:rPr lang="nb-NO" dirty="0"/>
              <a:t> and </a:t>
            </a:r>
            <a:r>
              <a:rPr lang="nb-NO" dirty="0" err="1"/>
              <a:t>reuse</a:t>
            </a:r>
            <a:r>
              <a:rPr lang="nb-NO" dirty="0"/>
              <a:t> </a:t>
            </a:r>
            <a:r>
              <a:rPr lang="nb-NO" dirty="0" err="1"/>
              <a:t>learning</a:t>
            </a:r>
            <a:r>
              <a:rPr lang="nb-NO" dirty="0"/>
              <a:t> </a:t>
            </a:r>
            <a:r>
              <a:rPr lang="nb-NO" dirty="0" err="1"/>
              <a:t>resources</a:t>
            </a:r>
            <a:r>
              <a:rPr lang="nb-NO" dirty="0"/>
              <a:t> and </a:t>
            </a:r>
            <a:r>
              <a:rPr lang="nb-NO" dirty="0" err="1"/>
              <a:t>that</a:t>
            </a:r>
            <a:r>
              <a:rPr lang="nb-NO" dirty="0"/>
              <a:t> </a:t>
            </a:r>
            <a:r>
              <a:rPr lang="nb-NO" dirty="0" err="1"/>
              <a:t>everyone</a:t>
            </a:r>
            <a:r>
              <a:rPr lang="nb-NO" dirty="0"/>
              <a:t>, </a:t>
            </a:r>
            <a:r>
              <a:rPr lang="nb-NO" dirty="0" err="1"/>
              <a:t>including</a:t>
            </a:r>
            <a:r>
              <a:rPr lang="nb-NO" dirty="0"/>
              <a:t> students, </a:t>
            </a:r>
            <a:r>
              <a:rPr lang="nb-NO" dirty="0" err="1"/>
              <a:t>can</a:t>
            </a:r>
            <a:r>
              <a:rPr lang="nb-NO" dirty="0"/>
              <a:t> </a:t>
            </a:r>
            <a:r>
              <a:rPr lang="nb-NO" dirty="0" err="1"/>
              <a:t>contribute</a:t>
            </a:r>
            <a:r>
              <a:rPr lang="nb-NO" dirty="0"/>
              <a:t> </a:t>
            </a:r>
            <a:r>
              <a:rPr lang="nb-NO" dirty="0" err="1"/>
              <a:t>with</a:t>
            </a:r>
            <a:r>
              <a:rPr lang="nb-NO" dirty="0"/>
              <a:t> </a:t>
            </a:r>
            <a:r>
              <a:rPr lang="nb-NO" dirty="0" err="1"/>
              <a:t>updates</a:t>
            </a:r>
            <a:r>
              <a:rPr lang="nb-NO" dirty="0"/>
              <a:t>, </a:t>
            </a:r>
            <a:r>
              <a:rPr lang="nb-NO" dirty="0" err="1"/>
              <a:t>development</a:t>
            </a:r>
            <a:r>
              <a:rPr lang="nb-NO" dirty="0"/>
              <a:t> and </a:t>
            </a:r>
            <a:r>
              <a:rPr lang="nb-NO" dirty="0" err="1"/>
              <a:t>improvement</a:t>
            </a:r>
            <a:r>
              <a:rPr lang="nb-NO" dirty="0"/>
              <a:t> of </a:t>
            </a:r>
            <a:r>
              <a:rPr lang="nb-NO" dirty="0" err="1"/>
              <a:t>learning</a:t>
            </a:r>
            <a:r>
              <a:rPr lang="nb-NO" dirty="0"/>
              <a:t> </a:t>
            </a:r>
            <a:r>
              <a:rPr lang="nb-NO" dirty="0" err="1"/>
              <a:t>resources</a:t>
            </a:r>
            <a:r>
              <a:rPr lang="nb-NO" dirty="0"/>
              <a:t>. The innovative </a:t>
            </a:r>
            <a:r>
              <a:rPr lang="nb-NO" dirty="0" err="1"/>
              <a:t>aspect</a:t>
            </a:r>
            <a:r>
              <a:rPr lang="nb-NO" dirty="0"/>
              <a:t> </a:t>
            </a:r>
            <a:r>
              <a:rPr lang="nb-NO" dirty="0" err="1"/>
              <a:t>comes</a:t>
            </a:r>
            <a:r>
              <a:rPr lang="nb-NO" dirty="0"/>
              <a:t> in </a:t>
            </a:r>
            <a:r>
              <a:rPr lang="nb-NO" dirty="0" err="1"/>
              <a:t>addition</a:t>
            </a:r>
            <a:r>
              <a:rPr lang="nb-NO" dirty="0"/>
              <a:t> to the </a:t>
            </a:r>
            <a:r>
              <a:rPr lang="nb-NO" dirty="0" err="1"/>
              <a:t>cost</a:t>
            </a:r>
            <a:r>
              <a:rPr lang="nb-NO" dirty="0"/>
              <a:t> </a:t>
            </a:r>
            <a:r>
              <a:rPr lang="nb-NO" dirty="0" err="1"/>
              <a:t>effectiveness</a:t>
            </a:r>
            <a:r>
              <a:rPr lang="nb-NO" dirty="0"/>
              <a:t> and the </a:t>
            </a:r>
            <a:r>
              <a:rPr lang="nb-NO" dirty="0" err="1"/>
              <a:t>fact</a:t>
            </a:r>
            <a:r>
              <a:rPr lang="nb-NO" dirty="0"/>
              <a:t> </a:t>
            </a:r>
            <a:r>
              <a:rPr lang="nb-NO" dirty="0" err="1"/>
              <a:t>that</a:t>
            </a:r>
            <a:r>
              <a:rPr lang="nb-NO" dirty="0"/>
              <a:t> </a:t>
            </a:r>
            <a:r>
              <a:rPr lang="nb-NO" dirty="0" err="1"/>
              <a:t>open</a:t>
            </a:r>
            <a:r>
              <a:rPr lang="nb-NO" dirty="0"/>
              <a:t> </a:t>
            </a:r>
            <a:r>
              <a:rPr lang="nb-NO" dirty="0" err="1"/>
              <a:t>licenses</a:t>
            </a:r>
            <a:r>
              <a:rPr lang="nb-NO" dirty="0"/>
              <a:t> </a:t>
            </a:r>
            <a:r>
              <a:rPr lang="nb-NO" dirty="0" err="1"/>
              <a:t>increase</a:t>
            </a:r>
            <a:r>
              <a:rPr lang="nb-NO" dirty="0"/>
              <a:t> the </a:t>
            </a:r>
            <a:r>
              <a:rPr lang="nb-NO" dirty="0" err="1"/>
              <a:t>access</a:t>
            </a:r>
            <a:r>
              <a:rPr lang="nb-NO" dirty="0"/>
              <a:t> to </a:t>
            </a:r>
            <a:r>
              <a:rPr lang="nb-NO" dirty="0" err="1"/>
              <a:t>learning</a:t>
            </a:r>
            <a:r>
              <a:rPr lang="nb-NO" dirty="0"/>
              <a:t> </a:t>
            </a:r>
            <a:r>
              <a:rPr lang="nb-NO" dirty="0" err="1"/>
              <a:t>resources</a:t>
            </a:r>
            <a:r>
              <a:rPr lang="nb-NO" dirty="0"/>
              <a:t> for all.</a:t>
            </a:r>
          </a:p>
          <a:p>
            <a:endParaRPr lang="en-GB" dirty="0"/>
          </a:p>
        </p:txBody>
      </p:sp>
      <p:sp>
        <p:nvSpPr>
          <p:cNvPr id="4" name="Slide Number Placeholder 3"/>
          <p:cNvSpPr>
            <a:spLocks noGrp="1"/>
          </p:cNvSpPr>
          <p:nvPr>
            <p:ph type="sldNum" sz="quarter" idx="5"/>
          </p:nvPr>
        </p:nvSpPr>
        <p:spPr/>
        <p:txBody>
          <a:bodyPr/>
          <a:lstStyle/>
          <a:p>
            <a:fld id="{1B9A179D-2D27-49E2-B022-8EDDA2EFE682}" type="slidenum">
              <a:rPr lang="en-US" smtClean="0"/>
              <a:t>6</a:t>
            </a:fld>
            <a:endParaRPr lang="en-US"/>
          </a:p>
        </p:txBody>
      </p:sp>
    </p:spTree>
    <p:extLst>
      <p:ext uri="{BB962C8B-B14F-4D97-AF65-F5344CB8AC3E}">
        <p14:creationId xmlns:p14="http://schemas.microsoft.com/office/powerpoint/2010/main" val="3290765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In English, the 5 </a:t>
            </a:r>
            <a:r>
              <a:rPr lang="nb-NO" dirty="0" err="1"/>
              <a:t>Rs</a:t>
            </a:r>
            <a:r>
              <a:rPr lang="nb-NO" dirty="0"/>
              <a:t> of OER is a </a:t>
            </a:r>
            <a:r>
              <a:rPr lang="nb-NO" dirty="0" err="1"/>
              <a:t>helpful</a:t>
            </a:r>
            <a:r>
              <a:rPr lang="nb-NO" dirty="0"/>
              <a:t> </a:t>
            </a:r>
            <a:r>
              <a:rPr lang="nb-NO" dirty="0" err="1"/>
              <a:t>extract</a:t>
            </a:r>
            <a:r>
              <a:rPr lang="nb-NO" dirty="0"/>
              <a:t> of the </a:t>
            </a:r>
            <a:r>
              <a:rPr lang="nb-NO" dirty="0" err="1"/>
              <a:t>various</a:t>
            </a:r>
            <a:r>
              <a:rPr lang="nb-NO" dirty="0"/>
              <a:t> </a:t>
            </a:r>
            <a:r>
              <a:rPr lang="nb-NO" dirty="0" err="1"/>
              <a:t>usage</a:t>
            </a:r>
            <a:r>
              <a:rPr lang="nb-NO" dirty="0"/>
              <a:t> </a:t>
            </a:r>
            <a:r>
              <a:rPr lang="nb-NO" dirty="0" err="1"/>
              <a:t>rights</a:t>
            </a:r>
            <a:r>
              <a:rPr lang="nb-NO" dirty="0"/>
              <a:t> </a:t>
            </a:r>
            <a:r>
              <a:rPr lang="nb-NO" dirty="0" err="1"/>
              <a:t>that</a:t>
            </a:r>
            <a:r>
              <a:rPr lang="nb-NO" dirty="0"/>
              <a:t> </a:t>
            </a:r>
            <a:r>
              <a:rPr lang="nb-NO" dirty="0" err="1"/>
              <a:t>can</a:t>
            </a:r>
            <a:r>
              <a:rPr lang="nb-NO" dirty="0"/>
              <a:t> be </a:t>
            </a:r>
            <a:r>
              <a:rPr lang="nb-NO" dirty="0" err="1"/>
              <a:t>enabled</a:t>
            </a:r>
            <a:r>
              <a:rPr lang="nb-NO" dirty="0"/>
              <a:t> </a:t>
            </a:r>
            <a:r>
              <a:rPr lang="nb-NO" dirty="0" err="1"/>
              <a:t>through</a:t>
            </a:r>
            <a:r>
              <a:rPr lang="nb-NO" dirty="0"/>
              <a:t> OER. </a:t>
            </a:r>
          </a:p>
          <a:p>
            <a:endParaRPr lang="en-GB" dirty="0"/>
          </a:p>
        </p:txBody>
      </p:sp>
      <p:sp>
        <p:nvSpPr>
          <p:cNvPr id="4" name="Slide Number Placeholder 3"/>
          <p:cNvSpPr>
            <a:spLocks noGrp="1"/>
          </p:cNvSpPr>
          <p:nvPr>
            <p:ph type="sldNum" sz="quarter" idx="5"/>
          </p:nvPr>
        </p:nvSpPr>
        <p:spPr/>
        <p:txBody>
          <a:bodyPr/>
          <a:lstStyle/>
          <a:p>
            <a:fld id="{1B9A179D-2D27-49E2-B022-8EDDA2EFE682}" type="slidenum">
              <a:rPr lang="en-US" smtClean="0"/>
              <a:t>7</a:t>
            </a:fld>
            <a:endParaRPr lang="en-US"/>
          </a:p>
        </p:txBody>
      </p:sp>
    </p:spTree>
    <p:extLst>
      <p:ext uri="{BB962C8B-B14F-4D97-AF65-F5344CB8AC3E}">
        <p14:creationId xmlns:p14="http://schemas.microsoft.com/office/powerpoint/2010/main" val="1542114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 </a:t>
            </a:r>
            <a:r>
              <a:rPr lang="nb-NO" dirty="0" err="1"/>
              <a:t>will</a:t>
            </a:r>
            <a:r>
              <a:rPr lang="nb-NO" dirty="0"/>
              <a:t> </a:t>
            </a:r>
            <a:r>
              <a:rPr lang="nb-NO" dirty="0" err="1"/>
              <a:t>now</a:t>
            </a:r>
            <a:r>
              <a:rPr lang="nb-NO" dirty="0"/>
              <a:t> </a:t>
            </a:r>
            <a:r>
              <a:rPr lang="nb-NO" dirty="0" err="1"/>
              <a:t>quickly</a:t>
            </a:r>
            <a:r>
              <a:rPr lang="nb-NO" dirty="0"/>
              <a:t> </a:t>
            </a:r>
            <a:r>
              <a:rPr lang="nb-NO" dirty="0" err="1"/>
              <a:t>mention</a:t>
            </a:r>
            <a:r>
              <a:rPr lang="nb-NO" dirty="0"/>
              <a:t> </a:t>
            </a:r>
            <a:r>
              <a:rPr lang="nb-NO" dirty="0" err="1"/>
              <a:t>some</a:t>
            </a:r>
            <a:r>
              <a:rPr lang="nb-NO" dirty="0"/>
              <a:t> of </a:t>
            </a:r>
            <a:r>
              <a:rPr lang="nb-NO" dirty="0" err="1"/>
              <a:t>concrete</a:t>
            </a:r>
            <a:r>
              <a:rPr lang="nb-NO" dirty="0"/>
              <a:t> </a:t>
            </a:r>
            <a:r>
              <a:rPr lang="nb-NO" dirty="0" err="1"/>
              <a:t>activities</a:t>
            </a:r>
            <a:r>
              <a:rPr lang="nb-NO" dirty="0"/>
              <a:t> </a:t>
            </a:r>
            <a:r>
              <a:rPr lang="nb-NO" dirty="0" err="1"/>
              <a:t>that</a:t>
            </a:r>
            <a:r>
              <a:rPr lang="nb-NO" dirty="0"/>
              <a:t> ICDE is undertaking </a:t>
            </a:r>
            <a:r>
              <a:rPr lang="nb-NO" dirty="0" err="1"/>
              <a:t>within</a:t>
            </a:r>
            <a:r>
              <a:rPr lang="nb-NO" dirty="0"/>
              <a:t> Open Education and OER.</a:t>
            </a:r>
          </a:p>
          <a:p>
            <a:r>
              <a:rPr lang="nb-NO" dirty="0"/>
              <a:t>As </a:t>
            </a:r>
            <a:r>
              <a:rPr lang="nb-NO" dirty="0" err="1"/>
              <a:t>member</a:t>
            </a:r>
            <a:r>
              <a:rPr lang="nb-NO" dirty="0"/>
              <a:t> of the UNESCO OER </a:t>
            </a:r>
            <a:r>
              <a:rPr lang="nb-NO" dirty="0" err="1"/>
              <a:t>Dynamic</a:t>
            </a:r>
            <a:r>
              <a:rPr lang="nb-NO" dirty="0"/>
              <a:t> </a:t>
            </a:r>
            <a:r>
              <a:rPr lang="nb-NO" dirty="0" err="1"/>
              <a:t>Coalition</a:t>
            </a:r>
            <a:r>
              <a:rPr lang="nb-NO" dirty="0"/>
              <a:t>, ICDE supports in multiple action areas in the </a:t>
            </a:r>
            <a:r>
              <a:rPr lang="nb-NO" dirty="0" err="1"/>
              <a:t>implementation</a:t>
            </a:r>
            <a:r>
              <a:rPr lang="nb-NO" dirty="0"/>
              <a:t> of the UNESCO OER </a:t>
            </a:r>
            <a:r>
              <a:rPr lang="nb-NO" dirty="0" err="1"/>
              <a:t>Recommendation</a:t>
            </a:r>
            <a:r>
              <a:rPr lang="nb-NO" dirty="0"/>
              <a:t>, </a:t>
            </a:r>
            <a:r>
              <a:rPr lang="nb-NO" dirty="0" err="1"/>
              <a:t>both</a:t>
            </a:r>
            <a:r>
              <a:rPr lang="nb-NO" dirty="0"/>
              <a:t> </a:t>
            </a:r>
            <a:r>
              <a:rPr lang="nb-NO" dirty="0" err="1"/>
              <a:t>through</a:t>
            </a:r>
            <a:r>
              <a:rPr lang="nb-NO" dirty="0"/>
              <a:t> </a:t>
            </a:r>
            <a:r>
              <a:rPr lang="nb-NO" dirty="0" err="1"/>
              <a:t>our</a:t>
            </a:r>
            <a:r>
              <a:rPr lang="nb-NO" dirty="0"/>
              <a:t> Advocacy Committee for OER, and </a:t>
            </a:r>
            <a:r>
              <a:rPr lang="nb-NO" dirty="0" err="1"/>
              <a:t>through</a:t>
            </a:r>
            <a:r>
              <a:rPr lang="nb-NO" dirty="0"/>
              <a:t> </a:t>
            </a:r>
            <a:r>
              <a:rPr lang="nb-NO" dirty="0" err="1"/>
              <a:t>concrete</a:t>
            </a:r>
            <a:r>
              <a:rPr lang="nb-NO" dirty="0"/>
              <a:t> </a:t>
            </a:r>
            <a:r>
              <a:rPr lang="nb-NO" dirty="0" err="1"/>
              <a:t>projects</a:t>
            </a:r>
            <a:r>
              <a:rPr lang="nb-NO" dirty="0"/>
              <a:t>.</a:t>
            </a:r>
          </a:p>
          <a:p>
            <a:endParaRPr lang="nb-NO" dirty="0"/>
          </a:p>
          <a:p>
            <a:r>
              <a:rPr lang="nb-NO" dirty="0"/>
              <a:t>The ICDE OER Advocacy Committee </a:t>
            </a:r>
            <a:r>
              <a:rPr lang="en-US" b="0" i="0" dirty="0">
                <a:solidFill>
                  <a:srgbClr val="000000"/>
                </a:solidFill>
                <a:effectLst/>
                <a:latin typeface="Arial" panose="020B0604020202020204" pitchFamily="34" charset="0"/>
              </a:rPr>
              <a:t>works to increase global recognition of OER; and to provide policy support for the uptake, use and reuse of OER. </a:t>
            </a:r>
            <a:r>
              <a:rPr lang="nb-NO" dirty="0"/>
              <a:t>It </a:t>
            </a:r>
            <a:r>
              <a:rPr lang="nb-NO" dirty="0" err="1"/>
              <a:t>consists</a:t>
            </a:r>
            <a:r>
              <a:rPr lang="nb-NO" dirty="0"/>
              <a:t> of 12 </a:t>
            </a:r>
            <a:r>
              <a:rPr lang="nb-NO" dirty="0" err="1"/>
              <a:t>ambassadors</a:t>
            </a:r>
            <a:r>
              <a:rPr lang="nb-NO" dirty="0"/>
              <a:t> for OER, </a:t>
            </a:r>
            <a:r>
              <a:rPr lang="nb-NO" dirty="0" err="1"/>
              <a:t>representing</a:t>
            </a:r>
            <a:r>
              <a:rPr lang="nb-NO" dirty="0"/>
              <a:t> all </a:t>
            </a:r>
            <a:r>
              <a:rPr lang="nb-NO" dirty="0" err="1"/>
              <a:t>world</a:t>
            </a:r>
            <a:r>
              <a:rPr lang="nb-NO" dirty="0"/>
              <a:t> regions, and is </a:t>
            </a:r>
            <a:r>
              <a:rPr lang="nb-NO" dirty="0" err="1"/>
              <a:t>chaired</a:t>
            </a:r>
            <a:r>
              <a:rPr lang="nb-NO" dirty="0"/>
              <a:t> by </a:t>
            </a:r>
            <a:r>
              <a:rPr lang="nb-NO" dirty="0" err="1"/>
              <a:t>ICDEs</a:t>
            </a:r>
            <a:r>
              <a:rPr lang="nb-NO" dirty="0"/>
              <a:t> </a:t>
            </a:r>
            <a:r>
              <a:rPr lang="nb-NO" dirty="0" err="1"/>
              <a:t>board</a:t>
            </a:r>
            <a:r>
              <a:rPr lang="nb-NO" dirty="0"/>
              <a:t> </a:t>
            </a:r>
            <a:r>
              <a:rPr lang="nb-NO" dirty="0" err="1"/>
              <a:t>member</a:t>
            </a:r>
            <a:r>
              <a:rPr lang="nb-NO" dirty="0"/>
              <a:t> from </a:t>
            </a:r>
            <a:r>
              <a:rPr lang="nb-NO" dirty="0" err="1"/>
              <a:t>Sweden</a:t>
            </a:r>
            <a:r>
              <a:rPr lang="nb-NO" dirty="0"/>
              <a:t>, Prof. Ebba Ossiannilsson.  </a:t>
            </a:r>
          </a:p>
          <a:p>
            <a:endParaRPr lang="nb-NO" dirty="0"/>
          </a:p>
          <a:p>
            <a:endParaRPr lang="nb-NO" dirty="0"/>
          </a:p>
          <a:p>
            <a:r>
              <a:rPr lang="nb-NO" dirty="0"/>
              <a:t>The ENCORE + </a:t>
            </a:r>
            <a:r>
              <a:rPr lang="nb-NO" dirty="0" err="1"/>
              <a:t>project</a:t>
            </a:r>
            <a:r>
              <a:rPr lang="nb-NO" dirty="0"/>
              <a:t> is a European ERASMUS + </a:t>
            </a:r>
            <a:r>
              <a:rPr lang="nb-NO" dirty="0" err="1"/>
              <a:t>project</a:t>
            </a:r>
            <a:r>
              <a:rPr lang="nb-NO" dirty="0"/>
              <a:t> </a:t>
            </a:r>
            <a:r>
              <a:rPr lang="nb-NO" dirty="0" err="1"/>
              <a:t>aiming</a:t>
            </a:r>
            <a:r>
              <a:rPr lang="nb-NO" dirty="0"/>
              <a:t> to </a:t>
            </a:r>
            <a:r>
              <a:rPr lang="nb-NO" dirty="0" err="1"/>
              <a:t>establish</a:t>
            </a:r>
            <a:r>
              <a:rPr lang="nb-NO" dirty="0"/>
              <a:t> a </a:t>
            </a:r>
            <a:r>
              <a:rPr lang="nb-NO" dirty="0" err="1"/>
              <a:t>network</a:t>
            </a:r>
            <a:r>
              <a:rPr lang="nb-NO" dirty="0"/>
              <a:t> for </a:t>
            </a:r>
            <a:r>
              <a:rPr lang="nb-NO" dirty="0" err="1"/>
              <a:t>catalysing</a:t>
            </a:r>
            <a:r>
              <a:rPr lang="nb-NO" dirty="0"/>
              <a:t> Open Resources in </a:t>
            </a:r>
            <a:r>
              <a:rPr lang="nb-NO" dirty="0" err="1"/>
              <a:t>education</a:t>
            </a:r>
            <a:r>
              <a:rPr lang="nb-NO" dirty="0"/>
              <a:t> and </a:t>
            </a:r>
            <a:r>
              <a:rPr lang="nb-NO" dirty="0" err="1"/>
              <a:t>developing</a:t>
            </a:r>
            <a:r>
              <a:rPr lang="nb-NO" dirty="0"/>
              <a:t> </a:t>
            </a:r>
            <a:r>
              <a:rPr lang="nb-NO" dirty="0" err="1"/>
              <a:t>innovation</a:t>
            </a:r>
            <a:r>
              <a:rPr lang="nb-NO" dirty="0"/>
              <a:t> and </a:t>
            </a:r>
            <a:r>
              <a:rPr lang="nb-NO" dirty="0" err="1"/>
              <a:t>entrepreneurship</a:t>
            </a:r>
            <a:r>
              <a:rPr lang="nb-NO" dirty="0"/>
              <a:t> </a:t>
            </a:r>
            <a:r>
              <a:rPr lang="nb-NO" dirty="0" err="1"/>
              <a:t>with</a:t>
            </a:r>
            <a:r>
              <a:rPr lang="nb-NO" dirty="0"/>
              <a:t> OER </a:t>
            </a:r>
            <a:r>
              <a:rPr lang="nb-NO" dirty="0" err="1"/>
              <a:t>that</a:t>
            </a:r>
            <a:r>
              <a:rPr lang="nb-NO" dirty="0"/>
              <a:t> </a:t>
            </a:r>
            <a:r>
              <a:rPr lang="nb-NO" dirty="0" err="1"/>
              <a:t>benefits</a:t>
            </a:r>
            <a:r>
              <a:rPr lang="nb-NO" dirty="0"/>
              <a:t> </a:t>
            </a:r>
            <a:r>
              <a:rPr lang="nb-NO" dirty="0" err="1"/>
              <a:t>both</a:t>
            </a:r>
            <a:r>
              <a:rPr lang="nb-NO" dirty="0"/>
              <a:t> </a:t>
            </a:r>
            <a:r>
              <a:rPr lang="nb-NO" dirty="0" err="1"/>
              <a:t>academica</a:t>
            </a:r>
            <a:r>
              <a:rPr lang="nb-NO" dirty="0"/>
              <a:t> and business. The </a:t>
            </a:r>
            <a:r>
              <a:rPr lang="nb-NO" dirty="0" err="1"/>
              <a:t>project</a:t>
            </a:r>
            <a:r>
              <a:rPr lang="nb-NO" dirty="0"/>
              <a:t> is </a:t>
            </a:r>
            <a:r>
              <a:rPr lang="nb-NO" dirty="0" err="1"/>
              <a:t>coordinated</a:t>
            </a:r>
            <a:r>
              <a:rPr lang="nb-NO" dirty="0"/>
              <a:t> by ICDE and run by </a:t>
            </a:r>
            <a:r>
              <a:rPr lang="nb-NO" dirty="0" err="1"/>
              <a:t>various</a:t>
            </a:r>
            <a:r>
              <a:rPr lang="nb-NO" dirty="0"/>
              <a:t> European partners </a:t>
            </a:r>
            <a:r>
              <a:rPr lang="nb-NO" dirty="0" err="1"/>
              <a:t>who</a:t>
            </a:r>
            <a:r>
              <a:rPr lang="nb-NO" dirty="0"/>
              <a:t> </a:t>
            </a:r>
            <a:r>
              <a:rPr lang="nb-NO" dirty="0" err="1"/>
              <a:t>come</a:t>
            </a:r>
            <a:r>
              <a:rPr lang="nb-NO" dirty="0"/>
              <a:t> from </a:t>
            </a:r>
            <a:r>
              <a:rPr lang="nb-NO" dirty="0" err="1"/>
              <a:t>both</a:t>
            </a:r>
            <a:r>
              <a:rPr lang="nb-NO" dirty="0"/>
              <a:t> </a:t>
            </a:r>
            <a:r>
              <a:rPr lang="nb-NO" dirty="0" err="1"/>
              <a:t>higher</a:t>
            </a:r>
            <a:r>
              <a:rPr lang="nb-NO" dirty="0"/>
              <a:t> </a:t>
            </a:r>
            <a:r>
              <a:rPr lang="nb-NO" dirty="0" err="1"/>
              <a:t>education</a:t>
            </a:r>
            <a:r>
              <a:rPr lang="nb-NO" dirty="0"/>
              <a:t> and the private business </a:t>
            </a:r>
            <a:r>
              <a:rPr lang="nb-NO" dirty="0" err="1"/>
              <a:t>sector</a:t>
            </a:r>
            <a:r>
              <a:rPr lang="nb-NO" dirty="0"/>
              <a:t>. </a:t>
            </a:r>
          </a:p>
          <a:p>
            <a:endParaRPr lang="en-GB" dirty="0"/>
          </a:p>
        </p:txBody>
      </p:sp>
      <p:sp>
        <p:nvSpPr>
          <p:cNvPr id="4" name="Slide Number Placeholder 3"/>
          <p:cNvSpPr>
            <a:spLocks noGrp="1"/>
          </p:cNvSpPr>
          <p:nvPr>
            <p:ph type="sldNum" sz="quarter" idx="5"/>
          </p:nvPr>
        </p:nvSpPr>
        <p:spPr/>
        <p:txBody>
          <a:bodyPr/>
          <a:lstStyle/>
          <a:p>
            <a:fld id="{1B9A179D-2D27-49E2-B022-8EDDA2EFE682}" type="slidenum">
              <a:rPr lang="en-US" smtClean="0"/>
              <a:t>8</a:t>
            </a:fld>
            <a:endParaRPr lang="en-US"/>
          </a:p>
        </p:txBody>
      </p:sp>
    </p:spTree>
    <p:extLst>
      <p:ext uri="{BB962C8B-B14F-4D97-AF65-F5344CB8AC3E}">
        <p14:creationId xmlns:p14="http://schemas.microsoft.com/office/powerpoint/2010/main" val="341693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working group is composed with representatives from the </a:t>
            </a:r>
            <a:r>
              <a:rPr lang="en-GB" sz="1200" u="sng" kern="1200" dirty="0">
                <a:solidFill>
                  <a:schemeClr val="tx1"/>
                </a:solidFill>
                <a:effectLst/>
                <a:latin typeface="+mn-lt"/>
                <a:ea typeface="+mn-ea"/>
                <a:cs typeface="+mn-cs"/>
                <a:hlinkClick r:id="rId3"/>
              </a:rPr>
              <a:t>French Ministry for Higher Education</a:t>
            </a:r>
            <a:r>
              <a:rPr lang="en-GB" sz="1200" kern="1200" dirty="0">
                <a:solidFill>
                  <a:schemeClr val="tx1"/>
                </a:solidFill>
                <a:effectLst/>
                <a:latin typeface="+mn-lt"/>
                <a:ea typeface="+mn-ea"/>
                <a:cs typeface="+mn-cs"/>
              </a:rPr>
              <a:t>, Research and Innovation, the </a:t>
            </a:r>
            <a:r>
              <a:rPr lang="en-GB" sz="1200" u="sng" kern="1200" dirty="0">
                <a:solidFill>
                  <a:schemeClr val="tx1"/>
                </a:solidFill>
                <a:effectLst/>
                <a:latin typeface="+mn-lt"/>
                <a:ea typeface="+mn-ea"/>
                <a:cs typeface="+mn-cs"/>
                <a:hlinkClick r:id="rId4"/>
              </a:rPr>
              <a:t>French Digital University</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5"/>
              </a:rPr>
              <a:t>UNIT</a:t>
            </a:r>
            <a:r>
              <a:rPr lang="en-GB" sz="1200" kern="1200" dirty="0">
                <a:solidFill>
                  <a:schemeClr val="tx1"/>
                </a:solidFill>
                <a:effectLst/>
                <a:latin typeface="+mn-lt"/>
                <a:ea typeface="+mn-ea"/>
                <a:cs typeface="+mn-cs"/>
              </a:rPr>
              <a:t>, </a:t>
            </a:r>
            <a:r>
              <a:rPr lang="en-GB" sz="1200" u="sng" kern="1200" dirty="0" err="1">
                <a:solidFill>
                  <a:schemeClr val="tx1"/>
                </a:solidFill>
                <a:effectLst/>
                <a:latin typeface="+mn-lt"/>
                <a:ea typeface="+mn-ea"/>
                <a:cs typeface="+mn-cs"/>
                <a:hlinkClick r:id="rId6"/>
              </a:rPr>
              <a:t>AUNEGe</a:t>
            </a:r>
            <a:r>
              <a:rPr lang="en-GB" sz="1200" kern="1200" dirty="0">
                <a:solidFill>
                  <a:schemeClr val="tx1"/>
                </a:solidFill>
                <a:effectLst/>
                <a:latin typeface="+mn-lt"/>
                <a:ea typeface="+mn-ea"/>
                <a:cs typeface="+mn-cs"/>
              </a:rPr>
              <a:t> and </a:t>
            </a:r>
            <a:r>
              <a:rPr lang="en-GB" sz="1200" u="sng" kern="1200" dirty="0">
                <a:solidFill>
                  <a:schemeClr val="tx1"/>
                </a:solidFill>
                <a:effectLst/>
                <a:latin typeface="+mn-lt"/>
                <a:ea typeface="+mn-ea"/>
                <a:cs typeface="+mn-cs"/>
                <a:hlinkClick r:id="rId7"/>
              </a:rPr>
              <a:t>UOH</a:t>
            </a:r>
            <a:r>
              <a:rPr lang="en-GB" sz="1200" kern="1200" dirty="0">
                <a:solidFill>
                  <a:schemeClr val="tx1"/>
                </a:solidFill>
                <a:effectLst/>
                <a:latin typeface="+mn-lt"/>
                <a:ea typeface="+mn-ea"/>
                <a:cs typeface="+mn-cs"/>
              </a:rPr>
              <a:t>), the </a:t>
            </a:r>
            <a:r>
              <a:rPr lang="en-GB" sz="1200" u="sng" kern="1200" dirty="0">
                <a:solidFill>
                  <a:schemeClr val="tx1"/>
                </a:solidFill>
                <a:effectLst/>
                <a:latin typeface="+mn-lt"/>
                <a:ea typeface="+mn-ea"/>
                <a:cs typeface="+mn-cs"/>
                <a:hlinkClick r:id="rId8"/>
              </a:rPr>
              <a:t>Virtual Universities of Senegal</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9"/>
              </a:rPr>
              <a:t>Mali </a:t>
            </a:r>
            <a:r>
              <a:rPr lang="en-GB" sz="1200" kern="1200" dirty="0">
                <a:solidFill>
                  <a:schemeClr val="tx1"/>
                </a:solidFill>
                <a:effectLst/>
                <a:latin typeface="+mn-lt"/>
                <a:ea typeface="+mn-ea"/>
                <a:cs typeface="+mn-cs"/>
              </a:rPr>
              <a:t>and Republic of Congo. Representatives from </a:t>
            </a:r>
            <a:r>
              <a:rPr lang="en-GB" sz="1200" u="sng" kern="1200" dirty="0">
                <a:solidFill>
                  <a:schemeClr val="tx1"/>
                </a:solidFill>
                <a:effectLst/>
                <a:latin typeface="+mn-lt"/>
                <a:ea typeface="+mn-ea"/>
                <a:cs typeface="+mn-cs"/>
                <a:hlinkClick r:id="rId10"/>
              </a:rPr>
              <a:t>UNESCO</a:t>
            </a:r>
            <a:r>
              <a:rPr lang="en-GB" sz="1200" kern="1200" dirty="0">
                <a:solidFill>
                  <a:schemeClr val="tx1"/>
                </a:solidFill>
                <a:effectLst/>
                <a:latin typeface="+mn-lt"/>
                <a:ea typeface="+mn-ea"/>
                <a:cs typeface="+mn-cs"/>
              </a:rPr>
              <a:t> Headquarters, the </a:t>
            </a:r>
            <a:r>
              <a:rPr lang="en-GB" sz="1200" u="sng" kern="1200" dirty="0">
                <a:solidFill>
                  <a:schemeClr val="tx1"/>
                </a:solidFill>
                <a:effectLst/>
                <a:latin typeface="+mn-lt"/>
                <a:ea typeface="+mn-ea"/>
                <a:cs typeface="+mn-cs"/>
                <a:hlinkClick r:id="rId11"/>
              </a:rPr>
              <a:t>French National Commission for UNESCO</a:t>
            </a:r>
            <a:r>
              <a:rPr lang="en-GB" sz="1200" kern="1200" dirty="0">
                <a:solidFill>
                  <a:schemeClr val="tx1"/>
                </a:solidFill>
                <a:effectLst/>
                <a:latin typeface="+mn-lt"/>
                <a:ea typeface="+mn-ea"/>
                <a:cs typeface="+mn-cs"/>
              </a:rPr>
              <a:t>, the </a:t>
            </a:r>
            <a:r>
              <a:rPr lang="en-GB" sz="1200" u="sng" kern="1200" dirty="0">
                <a:solidFill>
                  <a:schemeClr val="tx1"/>
                </a:solidFill>
                <a:effectLst/>
                <a:latin typeface="+mn-lt"/>
                <a:ea typeface="+mn-ea"/>
                <a:cs typeface="+mn-cs"/>
                <a:hlinkClick r:id="rId12"/>
              </a:rPr>
              <a:t>French UNESCO Chair in OER</a:t>
            </a:r>
            <a:r>
              <a:rPr lang="en-GB" sz="1200" kern="1200" dirty="0">
                <a:solidFill>
                  <a:schemeClr val="tx1"/>
                </a:solidFill>
                <a:effectLst/>
                <a:latin typeface="+mn-lt"/>
                <a:ea typeface="+mn-ea"/>
                <a:cs typeface="+mn-cs"/>
              </a:rPr>
              <a:t> and the </a:t>
            </a:r>
            <a:r>
              <a:rPr lang="en-GB" sz="1200" u="sng" kern="1200" dirty="0">
                <a:solidFill>
                  <a:schemeClr val="tx1"/>
                </a:solidFill>
                <a:effectLst/>
                <a:latin typeface="+mn-lt"/>
                <a:ea typeface="+mn-ea"/>
                <a:cs typeface="+mn-cs"/>
                <a:hlinkClick r:id="rId13"/>
              </a:rPr>
              <a:t>International Organization of la Francophonie</a:t>
            </a:r>
            <a:r>
              <a:rPr lang="en-GB"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1B9A179D-2D27-49E2-B022-8EDDA2EFE682}" type="slidenum">
              <a:rPr lang="en-US" smtClean="0"/>
              <a:t>10</a:t>
            </a:fld>
            <a:endParaRPr lang="en-US"/>
          </a:p>
        </p:txBody>
      </p:sp>
    </p:spTree>
    <p:extLst>
      <p:ext uri="{BB962C8B-B14F-4D97-AF65-F5344CB8AC3E}">
        <p14:creationId xmlns:p14="http://schemas.microsoft.com/office/powerpoint/2010/main" val="57224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12/2/2021</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bwMode="invGray">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14"/>
          </p:nvPr>
        </p:nvSpPr>
        <p:spPr bwMode="invGray">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12/2/2021</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12/2/2021</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12/2/2021</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12/2/2021</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12/2/2021</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79A3335-6331-4872-A8B7-ECD55539F4D0}" type="datetimeFigureOut">
              <a:rPr lang="en-US" smtClean="0"/>
              <a:t>12/2/2021</a:t>
            </a:fld>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A79A3335-6331-4872-A8B7-ECD55539F4D0}" type="datetimeFigureOut">
              <a:rPr lang="en-US" smtClean="0"/>
              <a:t>12/2/2021</a:t>
            </a:fld>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A79A3335-6331-4872-A8B7-ECD55539F4D0}" type="datetimeFigureOut">
              <a:rPr lang="en-US" smtClean="0"/>
              <a:t>12/2/2021</a:t>
            </a:fld>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12/2/2021</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fld id="{A79A3335-6331-4872-A8B7-ECD55539F4D0}" type="datetimeFigureOut">
              <a:rPr lang="en-US" smtClean="0"/>
              <a:pPr/>
              <a:t>12/2/2021</a:t>
            </a:fld>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icde.org/icde-blog" TargetMode="External"/><Relationship Id="rId3" Type="http://schemas.openxmlformats.org/officeDocument/2006/relationships/hyperlink" Target="https://www.icde.org/membership-overview" TargetMode="External"/><Relationship Id="rId7" Type="http://schemas.openxmlformats.org/officeDocument/2006/relationships/hyperlink" Target="https://twitter.com/icde_org"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www.linkedin.com/company/icde-international-council-for-open-and-distance-education/" TargetMode="External"/><Relationship Id="rId11" Type="http://schemas.openxmlformats.org/officeDocument/2006/relationships/image" Target="../media/image17.png"/><Relationship Id="rId5" Type="http://schemas.openxmlformats.org/officeDocument/2006/relationships/hyperlink" Target="https://www.facebook.com/ICDE.org/" TargetMode="External"/><Relationship Id="rId10" Type="http://schemas.openxmlformats.org/officeDocument/2006/relationships/image" Target="../media/image16.png"/><Relationship Id="rId4" Type="http://schemas.openxmlformats.org/officeDocument/2006/relationships/hyperlink" Target="https://www.icde.org/newsletter-subscription" TargetMode="External"/><Relationship Id="rId9" Type="http://schemas.openxmlformats.org/officeDocument/2006/relationships/hyperlink" Target="https://openpraxis.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cde.org/events-listings/icde-leadership-summit-2022"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9.jpg"/><Relationship Id="rId7" Type="http://schemas.openxmlformats.org/officeDocument/2006/relationships/image" Target="../media/image130.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customXml" Target="../ink/ink1.xml"/><Relationship Id="rId11" Type="http://schemas.openxmlformats.org/officeDocument/2006/relationships/customXml" Target="../ink/ink4.xml"/><Relationship Id="rId5" Type="http://schemas.openxmlformats.org/officeDocument/2006/relationships/hyperlink" Target="mailto:malbrand@icde.org" TargetMode="External"/><Relationship Id="rId10" Type="http://schemas.openxmlformats.org/officeDocument/2006/relationships/image" Target="../media/image22.png"/><Relationship Id="rId4" Type="http://schemas.openxmlformats.org/officeDocument/2006/relationships/hyperlink" Target="mailto:icde@icde.org" TargetMode="External"/><Relationship Id="rId9" Type="http://schemas.openxmlformats.org/officeDocument/2006/relationships/customXml" Target="../ink/ink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open.bccampus.ca/bcoer-librarians/" TargetMode="External"/><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hyperlink" Target="https://www.ecampusnews.com/2014/11/19/oer-course-design-475" TargetMode="External"/><Relationship Id="rId4" Type="http://schemas.openxmlformats.org/officeDocument/2006/relationships/hyperlink" Target="https://creativecommons.org/licenses/by/4.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397" y="1873584"/>
            <a:ext cx="5914644" cy="2269791"/>
          </a:xfrm>
        </p:spPr>
        <p:txBody>
          <a:bodyPr>
            <a:normAutofit fontScale="90000"/>
          </a:bodyPr>
          <a:lstStyle/>
          <a:p>
            <a:r>
              <a:rPr lang="en-GB" dirty="0">
                <a:solidFill>
                  <a:srgbClr val="002D72"/>
                </a:solidFill>
                <a:latin typeface="Arial" panose="020B0604020202020204" pitchFamily="34" charset="0"/>
                <a:cs typeface="Arial" panose="020B0604020202020204" pitchFamily="34" charset="0"/>
              </a:rPr>
              <a:t>Opportunities and Challenges of the UNESCO OER Recommendation in Francophone Africa</a:t>
            </a:r>
            <a:endParaRPr lang="en-US" dirty="0">
              <a:solidFill>
                <a:srgbClr val="002D72"/>
              </a:solidFill>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9F9826B6-E147-43EF-9391-186D4F4B274B}"/>
              </a:ext>
            </a:extLst>
          </p:cNvPr>
          <p:cNvPicPr>
            <a:picLocks noGrp="1" noChangeAspect="1"/>
          </p:cNvPicPr>
          <p:nvPr>
            <p:ph type="pic" sz="quarter" idx="10"/>
          </p:nvPr>
        </p:nvPicPr>
        <p:blipFill>
          <a:blip r:embed="rId3"/>
          <a:srcRect l="26786" r="26786"/>
          <a:stretch>
            <a:fillRect/>
          </a:stretch>
        </p:blipFill>
        <p:spPr/>
      </p:pic>
      <p:sp>
        <p:nvSpPr>
          <p:cNvPr id="3" name="Subtitle 2"/>
          <p:cNvSpPr>
            <a:spLocks noGrp="1"/>
          </p:cNvSpPr>
          <p:nvPr>
            <p:ph type="subTitle" idx="1"/>
          </p:nvPr>
        </p:nvSpPr>
        <p:spPr>
          <a:xfrm>
            <a:off x="626723" y="4224354"/>
            <a:ext cx="5103517" cy="635322"/>
          </a:xfrm>
        </p:spPr>
        <p:txBody>
          <a:bodyPr>
            <a:normAutofit fontScale="92500" lnSpcReduction="10000"/>
          </a:bodyPr>
          <a:lstStyle/>
          <a:p>
            <a:r>
              <a:rPr lang="en-GB" dirty="0">
                <a:solidFill>
                  <a:srgbClr val="FC4C72"/>
                </a:solidFill>
                <a:latin typeface="Arial" panose="020B0604020202020204" pitchFamily="34" charset="0"/>
                <a:cs typeface="Arial" panose="020B0604020202020204" pitchFamily="34" charset="0"/>
              </a:rPr>
              <a:t>Focus on Capacity Building and Supportive Policies</a:t>
            </a:r>
          </a:p>
        </p:txBody>
      </p:sp>
      <p:pic>
        <p:nvPicPr>
          <p:cNvPr id="12" name="Picture 11">
            <a:extLst>
              <a:ext uri="{FF2B5EF4-FFF2-40B4-BE49-F238E27FC236}">
                <a16:creationId xmlns:a16="http://schemas.microsoft.com/office/drawing/2014/main" id="{8AC87C41-3BA5-477F-B405-CA235C42F30E}"/>
              </a:ext>
            </a:extLst>
          </p:cNvPr>
          <p:cNvPicPr>
            <a:picLocks noChangeAspect="1"/>
          </p:cNvPicPr>
          <p:nvPr/>
        </p:nvPicPr>
        <p:blipFill>
          <a:blip r:embed="rId4"/>
          <a:stretch>
            <a:fillRect/>
          </a:stretch>
        </p:blipFill>
        <p:spPr>
          <a:xfrm>
            <a:off x="501397" y="636129"/>
            <a:ext cx="3240024" cy="1060704"/>
          </a:xfrm>
          <a:prstGeom prst="rect">
            <a:avLst/>
          </a:prstGeom>
        </p:spPr>
      </p:pic>
      <p:sp>
        <p:nvSpPr>
          <p:cNvPr id="13" name="Subtitle 2">
            <a:extLst>
              <a:ext uri="{FF2B5EF4-FFF2-40B4-BE49-F238E27FC236}">
                <a16:creationId xmlns:a16="http://schemas.microsoft.com/office/drawing/2014/main" id="{FA6E0A74-20A2-44CD-ADE0-BC354309CE6F}"/>
              </a:ext>
            </a:extLst>
          </p:cNvPr>
          <p:cNvSpPr txBox="1">
            <a:spLocks/>
          </p:cNvSpPr>
          <p:nvPr/>
        </p:nvSpPr>
        <p:spPr>
          <a:xfrm>
            <a:off x="590931" y="5044611"/>
            <a:ext cx="5914644" cy="157526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8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9pPr>
          </a:lstStyle>
          <a:p>
            <a:br>
              <a:rPr lang="en-US" sz="3600" dirty="0">
                <a:solidFill>
                  <a:srgbClr val="002D72"/>
                </a:solidFill>
                <a:latin typeface="Arial" panose="020B0604020202020204" pitchFamily="34" charset="0"/>
                <a:cs typeface="Arial" panose="020B0604020202020204" pitchFamily="34" charset="0"/>
              </a:rPr>
            </a:br>
            <a:r>
              <a:rPr lang="en-US" sz="3600" dirty="0">
                <a:solidFill>
                  <a:srgbClr val="002D72"/>
                </a:solidFill>
                <a:latin typeface="Arial" panose="020B0604020202020204" pitchFamily="34" charset="0"/>
                <a:cs typeface="Arial" panose="020B0604020202020204" pitchFamily="34" charset="0"/>
              </a:rPr>
              <a:t>Anaïs Røed Malbrand</a:t>
            </a:r>
            <a:br>
              <a:rPr lang="en-US" sz="3600" dirty="0">
                <a:solidFill>
                  <a:srgbClr val="002D72"/>
                </a:solidFill>
                <a:latin typeface="Arial" panose="020B0604020202020204" pitchFamily="34" charset="0"/>
                <a:cs typeface="Arial" panose="020B0604020202020204" pitchFamily="34" charset="0"/>
              </a:rPr>
            </a:br>
            <a:r>
              <a:rPr lang="en-US" sz="3600" dirty="0">
                <a:solidFill>
                  <a:srgbClr val="002D72"/>
                </a:solidFill>
                <a:latin typeface="Arial" panose="020B0604020202020204" pitchFamily="34" charset="0"/>
                <a:cs typeface="Arial" panose="020B0604020202020204" pitchFamily="34" charset="0"/>
              </a:rPr>
              <a:t>Senior Adviser</a:t>
            </a:r>
          </a:p>
          <a:p>
            <a:r>
              <a:rPr lang="en-US" sz="1800" dirty="0">
                <a:solidFill>
                  <a:srgbClr val="002D72"/>
                </a:solidFill>
                <a:latin typeface="Arial" panose="020B0604020202020204" pitchFamily="34" charset="0"/>
                <a:cs typeface="Arial" panose="020B0604020202020204" pitchFamily="34" charset="0"/>
              </a:rPr>
              <a:t> </a:t>
            </a:r>
            <a:endParaRPr lang="en-US" dirty="0">
              <a:solidFill>
                <a:srgbClr val="002D72"/>
              </a:solidFill>
              <a:latin typeface="Arial" panose="020B0604020202020204" pitchFamily="34" charset="0"/>
              <a:cs typeface="Arial" panose="020B0604020202020204" pitchFamily="34" charset="0"/>
            </a:endParaRPr>
          </a:p>
        </p:txBody>
      </p:sp>
      <p:pic>
        <p:nvPicPr>
          <p:cNvPr id="7" name="Picture Placeholder 13" descr="A group of people sitting at a table&#10;&#10;Description automatically generated">
            <a:extLst>
              <a:ext uri="{FF2B5EF4-FFF2-40B4-BE49-F238E27FC236}">
                <a16:creationId xmlns:a16="http://schemas.microsoft.com/office/drawing/2014/main" id="{9354DFBD-804D-4C1E-9CDD-FB83EA0D1F23}"/>
              </a:ext>
            </a:extLst>
          </p:cNvPr>
          <p:cNvPicPr>
            <a:picLocks noChangeAspect="1"/>
          </p:cNvPicPr>
          <p:nvPr/>
        </p:nvPicPr>
        <p:blipFill rotWithShape="1">
          <a:blip r:embed="rId5"/>
          <a:srcRect l="-368" t="-3410" r="35007"/>
          <a:stretch/>
        </p:blipFill>
        <p:spPr>
          <a:xfrm>
            <a:off x="6585893" y="-233916"/>
            <a:ext cx="6142957" cy="7091916"/>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Francophone </a:t>
            </a:r>
            <a:br>
              <a:rPr lang="en-US" dirty="0"/>
            </a:br>
            <a:r>
              <a:rPr lang="en-US" dirty="0"/>
              <a:t>Expert group in short:</a:t>
            </a:r>
          </a:p>
        </p:txBody>
      </p:sp>
      <p:sp>
        <p:nvSpPr>
          <p:cNvPr id="11" name="Text Placeholder 10"/>
          <p:cNvSpPr>
            <a:spLocks noGrp="1"/>
          </p:cNvSpPr>
          <p:nvPr>
            <p:ph type="body" idx="1"/>
          </p:nvPr>
        </p:nvSpPr>
        <p:spPr/>
        <p:txBody>
          <a:bodyPr/>
          <a:lstStyle/>
          <a:p>
            <a:r>
              <a:rPr lang="en-US" b="1" dirty="0"/>
              <a:t>Current Members</a:t>
            </a:r>
          </a:p>
        </p:txBody>
      </p:sp>
      <p:sp>
        <p:nvSpPr>
          <p:cNvPr id="12" name="Content Placeholder 11"/>
          <p:cNvSpPr>
            <a:spLocks noGrp="1"/>
          </p:cNvSpPr>
          <p:nvPr>
            <p:ph sz="half" idx="2"/>
          </p:nvPr>
        </p:nvSpPr>
        <p:spPr/>
        <p:txBody>
          <a:bodyPr>
            <a:normAutofit fontScale="70000" lnSpcReduction="20000"/>
          </a:bodyPr>
          <a:lstStyle/>
          <a:p>
            <a:r>
              <a:rPr lang="en-US" dirty="0"/>
              <a:t>French Digital University </a:t>
            </a:r>
            <a:r>
              <a:rPr lang="fr-FR" dirty="0"/>
              <a:t>(L’Université Numérique – UNIT, </a:t>
            </a:r>
            <a:r>
              <a:rPr lang="fr-FR" dirty="0" err="1"/>
              <a:t>AUNEGe</a:t>
            </a:r>
            <a:r>
              <a:rPr lang="fr-FR" dirty="0"/>
              <a:t> and UOH)</a:t>
            </a:r>
            <a:endParaRPr lang="en-US" dirty="0"/>
          </a:p>
          <a:p>
            <a:r>
              <a:rPr lang="en-US" dirty="0"/>
              <a:t>French Ministry of Higher Education, Research and Innovation </a:t>
            </a:r>
          </a:p>
          <a:p>
            <a:r>
              <a:rPr lang="en-US" dirty="0"/>
              <a:t>Virtual Universities of Senegal, Mali, </a:t>
            </a:r>
            <a:r>
              <a:rPr lang="en-US" sz="2400" dirty="0"/>
              <a:t>Ivory Coast </a:t>
            </a:r>
            <a:r>
              <a:rPr lang="en-US" dirty="0"/>
              <a:t>and Republic of Congo</a:t>
            </a:r>
          </a:p>
          <a:p>
            <a:r>
              <a:rPr lang="en-GB" dirty="0"/>
              <a:t>French National Commission for UNESCO</a:t>
            </a:r>
          </a:p>
          <a:p>
            <a:r>
              <a:rPr lang="en-GB" dirty="0"/>
              <a:t>UNESCO</a:t>
            </a:r>
          </a:p>
          <a:p>
            <a:r>
              <a:rPr lang="en-US" sz="2400" dirty="0"/>
              <a:t>International </a:t>
            </a:r>
            <a:r>
              <a:rPr lang="en-US" sz="2400" dirty="0" err="1"/>
              <a:t>Organisation</a:t>
            </a:r>
            <a:r>
              <a:rPr lang="en-US" sz="2400" dirty="0"/>
              <a:t> of La Francophonie</a:t>
            </a:r>
            <a:endParaRPr lang="en-GB" dirty="0"/>
          </a:p>
          <a:p>
            <a:r>
              <a:rPr lang="en-GB" dirty="0"/>
              <a:t>ICDE</a:t>
            </a:r>
          </a:p>
          <a:p>
            <a:endParaRPr lang="en-US" dirty="0"/>
          </a:p>
          <a:p>
            <a:endParaRPr lang="en-US" dirty="0"/>
          </a:p>
        </p:txBody>
      </p:sp>
      <p:sp>
        <p:nvSpPr>
          <p:cNvPr id="13" name="Text Placeholder 12"/>
          <p:cNvSpPr>
            <a:spLocks noGrp="1"/>
          </p:cNvSpPr>
          <p:nvPr>
            <p:ph type="body" sz="quarter" idx="3"/>
          </p:nvPr>
        </p:nvSpPr>
        <p:spPr/>
        <p:txBody>
          <a:bodyPr/>
          <a:lstStyle/>
          <a:p>
            <a:r>
              <a:rPr lang="en-US" b="1" dirty="0"/>
              <a:t>Potential Future Partners</a:t>
            </a:r>
          </a:p>
        </p:txBody>
      </p:sp>
      <p:sp>
        <p:nvSpPr>
          <p:cNvPr id="14" name="Content Placeholder 13"/>
          <p:cNvSpPr>
            <a:spLocks noGrp="1"/>
          </p:cNvSpPr>
          <p:nvPr>
            <p:ph sz="quarter" idx="4"/>
          </p:nvPr>
        </p:nvSpPr>
        <p:spPr/>
        <p:txBody>
          <a:bodyPr>
            <a:normAutofit/>
          </a:bodyPr>
          <a:lstStyle/>
          <a:p>
            <a:r>
              <a:rPr lang="en-US" sz="2000" dirty="0"/>
              <a:t>Virtual Universities of </a:t>
            </a:r>
            <a:r>
              <a:rPr lang="en-US" sz="2000" dirty="0" err="1"/>
              <a:t>Bénin</a:t>
            </a:r>
            <a:r>
              <a:rPr lang="en-US" sz="2000" dirty="0"/>
              <a:t>, Burkina Faso, Niger and Central African Republic</a:t>
            </a:r>
          </a:p>
          <a:p>
            <a:r>
              <a:rPr lang="en-US" sz="2000" dirty="0"/>
              <a:t>Ministries of </a:t>
            </a:r>
            <a:r>
              <a:rPr lang="en-US" sz="2000" dirty="0" err="1"/>
              <a:t>Bénin</a:t>
            </a:r>
            <a:r>
              <a:rPr lang="en-US" sz="2000" dirty="0"/>
              <a:t>, Burkina Faso, Côte d’Ivoire, Niger and Central African Republic, Senegal, Mali and Republic of Congo</a:t>
            </a:r>
          </a:p>
          <a:p>
            <a:r>
              <a:rPr lang="en-US" sz="2000" dirty="0"/>
              <a:t>Business partners</a:t>
            </a:r>
          </a:p>
          <a:p>
            <a:pPr marL="0" indent="0">
              <a:buNone/>
            </a:pPr>
            <a:endParaRPr lang="en-US" dirty="0"/>
          </a:p>
        </p:txBody>
      </p:sp>
      <p:pic>
        <p:nvPicPr>
          <p:cNvPr id="4" name="Picture 3">
            <a:extLst>
              <a:ext uri="{FF2B5EF4-FFF2-40B4-BE49-F238E27FC236}">
                <a16:creationId xmlns:a16="http://schemas.microsoft.com/office/drawing/2014/main" id="{9E6CFBAA-4605-4A44-BD00-0AFC7D22B230}"/>
              </a:ext>
            </a:extLst>
          </p:cNvPr>
          <p:cNvPicPr>
            <a:picLocks noChangeAspect="1"/>
          </p:cNvPicPr>
          <p:nvPr/>
        </p:nvPicPr>
        <p:blipFill>
          <a:blip r:embed="rId3"/>
          <a:stretch>
            <a:fillRect/>
          </a:stretch>
        </p:blipFill>
        <p:spPr>
          <a:xfrm>
            <a:off x="7325473" y="89808"/>
            <a:ext cx="4082071" cy="1277678"/>
          </a:xfrm>
          <a:prstGeom prst="rect">
            <a:avLst/>
          </a:prstGeom>
        </p:spPr>
      </p:pic>
    </p:spTree>
    <p:extLst>
      <p:ext uri="{BB962C8B-B14F-4D97-AF65-F5344CB8AC3E}">
        <p14:creationId xmlns:p14="http://schemas.microsoft.com/office/powerpoint/2010/main" val="7371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E9DD39-020D-4485-A4A4-C4CD5C472A28}"/>
              </a:ext>
            </a:extLst>
          </p:cNvPr>
          <p:cNvSpPr/>
          <p:nvPr/>
        </p:nvSpPr>
        <p:spPr>
          <a:xfrm>
            <a:off x="1294254" y="3353761"/>
            <a:ext cx="2639602" cy="1458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E1B20BE-89D0-41CA-8AFC-88C2EF9247F9}"/>
              </a:ext>
            </a:extLst>
          </p:cNvPr>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OER Francophone Africa working group and project</a:t>
            </a:r>
            <a:endParaRPr lang="en-GB" dirty="0"/>
          </a:p>
        </p:txBody>
      </p:sp>
      <p:graphicFrame>
        <p:nvGraphicFramePr>
          <p:cNvPr id="7" name="Content Placeholder 6">
            <a:extLst>
              <a:ext uri="{FF2B5EF4-FFF2-40B4-BE49-F238E27FC236}">
                <a16:creationId xmlns:a16="http://schemas.microsoft.com/office/drawing/2014/main" id="{C108537C-1F01-4EE3-ACC5-EEF4C10082C6}"/>
              </a:ext>
            </a:extLst>
          </p:cNvPr>
          <p:cNvGraphicFramePr>
            <a:graphicFrameLocks noGrp="1"/>
          </p:cNvGraphicFramePr>
          <p:nvPr>
            <p:ph sz="half" idx="2"/>
          </p:nvPr>
        </p:nvGraphicFramePr>
        <p:xfrm>
          <a:off x="3685854" y="1667741"/>
          <a:ext cx="9399998" cy="477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AFD6802F-373C-4C1A-A872-CADA3EBFCCD9}"/>
              </a:ext>
            </a:extLst>
          </p:cNvPr>
          <p:cNvSpPr txBox="1"/>
          <p:nvPr/>
        </p:nvSpPr>
        <p:spPr>
          <a:xfrm>
            <a:off x="1181383" y="3429000"/>
            <a:ext cx="2865344" cy="1169551"/>
          </a:xfrm>
          <a:prstGeom prst="rect">
            <a:avLst/>
          </a:prstGeom>
          <a:noFill/>
        </p:spPr>
        <p:txBody>
          <a:bodyPr wrap="square" rtlCol="0">
            <a:spAutoFit/>
          </a:bodyPr>
          <a:lstStyle/>
          <a:p>
            <a:pPr algn="ctr"/>
            <a:r>
              <a:rPr lang="en-GB" sz="1400" b="1" dirty="0">
                <a:solidFill>
                  <a:schemeClr val="bg1"/>
                </a:solidFill>
              </a:rPr>
              <a:t>UNESCO OER Recommendation</a:t>
            </a:r>
          </a:p>
          <a:p>
            <a:pPr algn="ctr"/>
            <a:endParaRPr lang="en-GB" sz="1400" b="1" dirty="0">
              <a:solidFill>
                <a:schemeClr val="bg1"/>
              </a:solidFill>
            </a:endParaRPr>
          </a:p>
          <a:p>
            <a:pPr algn="ctr"/>
            <a:r>
              <a:rPr lang="en-GB" sz="1400" i="1" dirty="0">
                <a:solidFill>
                  <a:schemeClr val="bg1"/>
                </a:solidFill>
              </a:rPr>
              <a:t>OER capacity building (Area 1) &amp;</a:t>
            </a:r>
          </a:p>
          <a:p>
            <a:pPr algn="ctr"/>
            <a:r>
              <a:rPr lang="en-GB" sz="1400" i="1" dirty="0">
                <a:solidFill>
                  <a:schemeClr val="bg1"/>
                </a:solidFill>
              </a:rPr>
              <a:t>Supportive policies (Area 2)</a:t>
            </a:r>
            <a:endParaRPr lang="en-GB" sz="1400" b="1" dirty="0">
              <a:solidFill>
                <a:schemeClr val="bg1"/>
              </a:solidFill>
            </a:endParaRPr>
          </a:p>
        </p:txBody>
      </p:sp>
      <p:sp>
        <p:nvSpPr>
          <p:cNvPr id="11" name="Arrow: Curved Right 10">
            <a:extLst>
              <a:ext uri="{FF2B5EF4-FFF2-40B4-BE49-F238E27FC236}">
                <a16:creationId xmlns:a16="http://schemas.microsoft.com/office/drawing/2014/main" id="{BFD9CB25-1925-43D3-AA8E-5E59D98F1314}"/>
              </a:ext>
            </a:extLst>
          </p:cNvPr>
          <p:cNvSpPr/>
          <p:nvPr/>
        </p:nvSpPr>
        <p:spPr>
          <a:xfrm>
            <a:off x="4111204" y="2700007"/>
            <a:ext cx="731520" cy="295411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2" descr="Supported by UNESCO and l’Université Numérique">
            <a:extLst>
              <a:ext uri="{FF2B5EF4-FFF2-40B4-BE49-F238E27FC236}">
                <a16:creationId xmlns:a16="http://schemas.microsoft.com/office/drawing/2014/main" id="{CE8E57C0-1C02-4C4A-8B03-5338CFE95A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565" y="5393972"/>
            <a:ext cx="4177759" cy="12450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5ECDC25-E548-439A-9DEC-FFCCB6A37B15}"/>
              </a:ext>
            </a:extLst>
          </p:cNvPr>
          <p:cNvSpPr txBox="1"/>
          <p:nvPr/>
        </p:nvSpPr>
        <p:spPr>
          <a:xfrm>
            <a:off x="331311" y="1676400"/>
            <a:ext cx="6891139" cy="461665"/>
          </a:xfrm>
          <a:prstGeom prst="rect">
            <a:avLst/>
          </a:prstGeom>
          <a:noFill/>
        </p:spPr>
        <p:txBody>
          <a:bodyPr wrap="square">
            <a:spAutoFit/>
          </a:bodyPr>
          <a:lstStyle/>
          <a:p>
            <a:r>
              <a:rPr lang="nb-NO" sz="2400" b="1" dirty="0" err="1"/>
              <a:t>Project’s</a:t>
            </a:r>
            <a:r>
              <a:rPr lang="nb-NO" sz="2400" b="1" dirty="0"/>
              <a:t> </a:t>
            </a:r>
            <a:r>
              <a:rPr lang="nb-NO" sz="2400" b="1" dirty="0" err="1"/>
              <a:t>key</a:t>
            </a:r>
            <a:r>
              <a:rPr lang="nb-NO" sz="2400" b="1" dirty="0"/>
              <a:t> </a:t>
            </a:r>
            <a:r>
              <a:rPr lang="nb-NO" sz="2400" b="1" dirty="0" err="1"/>
              <a:t>components</a:t>
            </a:r>
            <a:r>
              <a:rPr lang="nb-NO" sz="2400" dirty="0"/>
              <a:t>:</a:t>
            </a:r>
          </a:p>
        </p:txBody>
      </p:sp>
    </p:spTree>
    <p:extLst>
      <p:ext uri="{BB962C8B-B14F-4D97-AF65-F5344CB8AC3E}">
        <p14:creationId xmlns:p14="http://schemas.microsoft.com/office/powerpoint/2010/main" val="37036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4116-B470-47F4-9679-A9E29A053C16}"/>
              </a:ext>
            </a:extLst>
          </p:cNvPr>
          <p:cNvSpPr>
            <a:spLocks noGrp="1"/>
          </p:cNvSpPr>
          <p:nvPr>
            <p:ph type="title"/>
          </p:nvPr>
        </p:nvSpPr>
        <p:spPr/>
        <p:txBody>
          <a:bodyPr/>
          <a:lstStyle/>
          <a:p>
            <a:r>
              <a:rPr lang="nb-NO" dirty="0"/>
              <a:t>Join the global community of ICDE</a:t>
            </a:r>
          </a:p>
        </p:txBody>
      </p:sp>
      <p:sp>
        <p:nvSpPr>
          <p:cNvPr id="4" name="Text Placeholder 3">
            <a:extLst>
              <a:ext uri="{FF2B5EF4-FFF2-40B4-BE49-F238E27FC236}">
                <a16:creationId xmlns:a16="http://schemas.microsoft.com/office/drawing/2014/main" id="{2314F066-778E-4087-97FD-53E93C42C0DC}"/>
              </a:ext>
            </a:extLst>
          </p:cNvPr>
          <p:cNvSpPr>
            <a:spLocks noGrp="1"/>
          </p:cNvSpPr>
          <p:nvPr>
            <p:ph type="body" sz="half" idx="2"/>
          </p:nvPr>
        </p:nvSpPr>
        <p:spPr>
          <a:xfrm>
            <a:off x="1388812" y="1954924"/>
            <a:ext cx="3017520" cy="4343400"/>
          </a:xfrm>
        </p:spPr>
        <p:txBody>
          <a:bodyPr/>
          <a:lstStyle/>
          <a:p>
            <a:r>
              <a:rPr lang="en-US" dirty="0"/>
              <a:t>Join our community – </a:t>
            </a:r>
            <a:r>
              <a:rPr lang="en-US" dirty="0">
                <a:hlinkClick r:id="rId3"/>
              </a:rPr>
              <a:t>become a member</a:t>
            </a:r>
            <a:endParaRPr lang="en-US" dirty="0"/>
          </a:p>
          <a:p>
            <a:r>
              <a:rPr lang="en-US" dirty="0">
                <a:hlinkClick r:id="rId4"/>
              </a:rPr>
              <a:t>Subscribe to our newsletter</a:t>
            </a:r>
            <a:endParaRPr lang="en-US" dirty="0"/>
          </a:p>
          <a:p>
            <a:r>
              <a:rPr lang="en-US" dirty="0"/>
              <a:t>Follow us on </a:t>
            </a:r>
            <a:r>
              <a:rPr lang="en-US" dirty="0">
                <a:hlinkClick r:id="rId5"/>
              </a:rPr>
              <a:t>Facebook</a:t>
            </a:r>
            <a:r>
              <a:rPr lang="en-US" dirty="0"/>
              <a:t>, </a:t>
            </a:r>
            <a:r>
              <a:rPr lang="en-US" dirty="0" err="1">
                <a:hlinkClick r:id="rId6"/>
              </a:rPr>
              <a:t>Linkedin</a:t>
            </a:r>
            <a:r>
              <a:rPr lang="en-US" dirty="0"/>
              <a:t> and </a:t>
            </a:r>
            <a:r>
              <a:rPr lang="en-US" dirty="0">
                <a:hlinkClick r:id="rId7"/>
              </a:rPr>
              <a:t>Twitter</a:t>
            </a:r>
            <a:endParaRPr lang="en-US" dirty="0"/>
          </a:p>
          <a:p>
            <a:r>
              <a:rPr lang="en-US" dirty="0"/>
              <a:t>Read our </a:t>
            </a:r>
            <a:r>
              <a:rPr lang="en-US" dirty="0">
                <a:hlinkClick r:id="rId8"/>
              </a:rPr>
              <a:t>blog</a:t>
            </a:r>
            <a:endParaRPr lang="en-US" dirty="0"/>
          </a:p>
          <a:p>
            <a:r>
              <a:rPr lang="en-US" dirty="0"/>
              <a:t>Read our scientific Open Scholarly Journal </a:t>
            </a:r>
            <a:r>
              <a:rPr lang="en-US" dirty="0">
                <a:hlinkClick r:id="rId9"/>
              </a:rPr>
              <a:t>Open Praxis</a:t>
            </a:r>
            <a:endParaRPr lang="en-US" dirty="0"/>
          </a:p>
          <a:p>
            <a:endParaRPr lang="en-US" dirty="0"/>
          </a:p>
          <a:p>
            <a:endParaRPr lang="nb-NO" dirty="0"/>
          </a:p>
        </p:txBody>
      </p:sp>
      <p:pic>
        <p:nvPicPr>
          <p:cNvPr id="5" name="Picture 4">
            <a:extLst>
              <a:ext uri="{FF2B5EF4-FFF2-40B4-BE49-F238E27FC236}">
                <a16:creationId xmlns:a16="http://schemas.microsoft.com/office/drawing/2014/main" id="{0223CAD8-DE83-4CEE-B428-639F5B94DF48}"/>
              </a:ext>
            </a:extLst>
          </p:cNvPr>
          <p:cNvPicPr>
            <a:picLocks noChangeAspect="1"/>
          </p:cNvPicPr>
          <p:nvPr/>
        </p:nvPicPr>
        <p:blipFill>
          <a:blip r:embed="rId10"/>
          <a:stretch>
            <a:fillRect/>
          </a:stretch>
        </p:blipFill>
        <p:spPr>
          <a:xfrm>
            <a:off x="4724401" y="1954924"/>
            <a:ext cx="5534722" cy="2413685"/>
          </a:xfrm>
          <a:prstGeom prst="rect">
            <a:avLst/>
          </a:prstGeom>
        </p:spPr>
      </p:pic>
      <p:pic>
        <p:nvPicPr>
          <p:cNvPr id="7" name="Picture 6">
            <a:extLst>
              <a:ext uri="{FF2B5EF4-FFF2-40B4-BE49-F238E27FC236}">
                <a16:creationId xmlns:a16="http://schemas.microsoft.com/office/drawing/2014/main" id="{9C5C8F82-1B9B-4C45-B2A1-324BCCE107A8}"/>
              </a:ext>
            </a:extLst>
          </p:cNvPr>
          <p:cNvPicPr>
            <a:picLocks noChangeAspect="1"/>
          </p:cNvPicPr>
          <p:nvPr/>
        </p:nvPicPr>
        <p:blipFill>
          <a:blip r:embed="rId11"/>
          <a:stretch>
            <a:fillRect/>
          </a:stretch>
        </p:blipFill>
        <p:spPr>
          <a:xfrm>
            <a:off x="5051502" y="4763464"/>
            <a:ext cx="5006898" cy="1737333"/>
          </a:xfrm>
          <a:prstGeom prst="rect">
            <a:avLst/>
          </a:prstGeom>
        </p:spPr>
      </p:pic>
    </p:spTree>
    <p:extLst>
      <p:ext uri="{BB962C8B-B14F-4D97-AF65-F5344CB8AC3E}">
        <p14:creationId xmlns:p14="http://schemas.microsoft.com/office/powerpoint/2010/main" val="40745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C88FD4-8C25-41B5-9916-A501F44963C6}"/>
              </a:ext>
            </a:extLst>
          </p:cNvPr>
          <p:cNvSpPr>
            <a:spLocks noGrp="1"/>
          </p:cNvSpPr>
          <p:nvPr>
            <p:ph type="title"/>
          </p:nvPr>
        </p:nvSpPr>
        <p:spPr>
          <a:xfrm>
            <a:off x="1295400" y="255134"/>
            <a:ext cx="9601200" cy="1036850"/>
          </a:xfrm>
        </p:spPr>
        <p:txBody>
          <a:bodyPr/>
          <a:lstStyle/>
          <a:p>
            <a:r>
              <a:rPr lang="en-US" dirty="0"/>
              <a:t>Upcoming conference: register at </a:t>
            </a:r>
            <a:r>
              <a:rPr lang="en-US" dirty="0">
                <a:hlinkClick r:id="rId3"/>
              </a:rPr>
              <a:t>www.icde.org </a:t>
            </a:r>
            <a:endParaRPr lang="en-US" dirty="0"/>
          </a:p>
        </p:txBody>
      </p:sp>
      <p:sp>
        <p:nvSpPr>
          <p:cNvPr id="9" name="Text Placeholder 3">
            <a:extLst>
              <a:ext uri="{FF2B5EF4-FFF2-40B4-BE49-F238E27FC236}">
                <a16:creationId xmlns:a16="http://schemas.microsoft.com/office/drawing/2014/main" id="{553C009A-9EA7-4417-9EE9-48DB8DECB57A}"/>
              </a:ext>
            </a:extLst>
          </p:cNvPr>
          <p:cNvSpPr>
            <a:spLocks noGrp="1"/>
          </p:cNvSpPr>
          <p:nvPr>
            <p:ph type="body" sz="half" idx="2"/>
          </p:nvPr>
        </p:nvSpPr>
        <p:spPr>
          <a:xfrm>
            <a:off x="1295400" y="1828800"/>
            <a:ext cx="3017520" cy="4343400"/>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F3FEF7E7-3676-4E82-AC81-5997E3052ED8}"/>
              </a:ext>
            </a:extLst>
          </p:cNvPr>
          <p:cNvPicPr>
            <a:picLocks noChangeAspect="1"/>
          </p:cNvPicPr>
          <p:nvPr/>
        </p:nvPicPr>
        <p:blipFill>
          <a:blip r:embed="rId4"/>
          <a:stretch>
            <a:fillRect/>
          </a:stretch>
        </p:blipFill>
        <p:spPr>
          <a:xfrm>
            <a:off x="1444805" y="1828800"/>
            <a:ext cx="8669351" cy="4580035"/>
          </a:xfrm>
          <a:prstGeom prst="rect">
            <a:avLst/>
          </a:prstGeom>
        </p:spPr>
      </p:pic>
    </p:spTree>
    <p:extLst>
      <p:ext uri="{BB962C8B-B14F-4D97-AF65-F5344CB8AC3E}">
        <p14:creationId xmlns:p14="http://schemas.microsoft.com/office/powerpoint/2010/main" val="145534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95CE-5DC6-46E4-92E2-54125DAC8A6B}"/>
              </a:ext>
            </a:extLst>
          </p:cNvPr>
          <p:cNvSpPr>
            <a:spLocks noGrp="1"/>
          </p:cNvSpPr>
          <p:nvPr>
            <p:ph type="title"/>
          </p:nvPr>
        </p:nvSpPr>
        <p:spPr>
          <a:xfrm>
            <a:off x="1295400" y="255134"/>
            <a:ext cx="9601200" cy="1036850"/>
          </a:xfrm>
        </p:spPr>
        <p:txBody>
          <a:bodyPr anchor="b">
            <a:normAutofit/>
          </a:bodyPr>
          <a:lstStyle/>
          <a:p>
            <a:r>
              <a:rPr lang="nb-NO" dirty="0"/>
              <a:t>Thank you!</a:t>
            </a:r>
          </a:p>
        </p:txBody>
      </p:sp>
      <p:pic>
        <p:nvPicPr>
          <p:cNvPr id="9" name="Picture Placeholder 8" descr="Text&#10;&#10;Description automatically generated">
            <a:extLst>
              <a:ext uri="{FF2B5EF4-FFF2-40B4-BE49-F238E27FC236}">
                <a16:creationId xmlns:a16="http://schemas.microsoft.com/office/drawing/2014/main" id="{95961BCA-143D-4461-B77E-5ED6372C3029}"/>
              </a:ext>
            </a:extLst>
          </p:cNvPr>
          <p:cNvPicPr>
            <a:picLocks noGrp="1" noChangeAspect="1"/>
          </p:cNvPicPr>
          <p:nvPr>
            <p:ph idx="1"/>
          </p:nvPr>
        </p:nvPicPr>
        <p:blipFill>
          <a:blip r:embed="rId3"/>
          <a:stretch>
            <a:fillRect/>
          </a:stretch>
        </p:blipFill>
        <p:spPr>
          <a:xfrm>
            <a:off x="4705304" y="2448751"/>
            <a:ext cx="5090128" cy="2621416"/>
          </a:xfrm>
          <a:noFill/>
        </p:spPr>
      </p:pic>
      <p:sp>
        <p:nvSpPr>
          <p:cNvPr id="4" name="Text Placeholder 3">
            <a:extLst>
              <a:ext uri="{FF2B5EF4-FFF2-40B4-BE49-F238E27FC236}">
                <a16:creationId xmlns:a16="http://schemas.microsoft.com/office/drawing/2014/main" id="{1343D5CA-1551-4343-95A7-045294D615CF}"/>
              </a:ext>
            </a:extLst>
          </p:cNvPr>
          <p:cNvSpPr>
            <a:spLocks noGrp="1"/>
          </p:cNvSpPr>
          <p:nvPr>
            <p:ph type="body" sz="half" idx="2"/>
          </p:nvPr>
        </p:nvSpPr>
        <p:spPr>
          <a:xfrm>
            <a:off x="1295400" y="1868556"/>
            <a:ext cx="2599446" cy="4303643"/>
          </a:xfrm>
        </p:spPr>
        <p:txBody>
          <a:bodyPr anchor="ctr">
            <a:normAutofit/>
          </a:bodyPr>
          <a:lstStyle/>
          <a:p>
            <a:r>
              <a:rPr lang="nb-NO" dirty="0"/>
              <a:t>Contact the ICDE Secretariat:</a:t>
            </a:r>
            <a:br>
              <a:rPr lang="nb-NO" dirty="0"/>
            </a:br>
            <a:r>
              <a:rPr lang="nb-NO" dirty="0">
                <a:hlinkClick r:id="rId4"/>
              </a:rPr>
              <a:t>icde@icde.org</a:t>
            </a:r>
            <a:endParaRPr lang="nb-NO" dirty="0"/>
          </a:p>
          <a:p>
            <a:endParaRPr lang="nb-NO" dirty="0"/>
          </a:p>
          <a:p>
            <a:r>
              <a:rPr lang="nb-NO" dirty="0"/>
              <a:t> Anaïs Malbrand</a:t>
            </a:r>
            <a:br>
              <a:rPr lang="nb-NO" dirty="0"/>
            </a:br>
            <a:r>
              <a:rPr lang="nb-NO" dirty="0">
                <a:hlinkClick r:id="rId5"/>
              </a:rPr>
              <a:t>malbrand@icde.org</a:t>
            </a:r>
            <a:endParaRPr lang="nb-NO" dirty="0"/>
          </a:p>
          <a:p>
            <a:endParaRPr lang="nb-NO" dirty="0"/>
          </a:p>
          <a:p>
            <a:endParaRPr lang="nb-NO" dirty="0"/>
          </a:p>
        </p:txBody>
      </p:sp>
      <p:grpSp>
        <p:nvGrpSpPr>
          <p:cNvPr id="6" name="Group 5">
            <a:extLst>
              <a:ext uri="{FF2B5EF4-FFF2-40B4-BE49-F238E27FC236}">
                <a16:creationId xmlns:a16="http://schemas.microsoft.com/office/drawing/2014/main" id="{A2DF60B3-A497-46FC-A022-0F9A0D060A1B}"/>
              </a:ext>
            </a:extLst>
          </p:cNvPr>
          <p:cNvGrpSpPr/>
          <p:nvPr/>
        </p:nvGrpSpPr>
        <p:grpSpPr>
          <a:xfrm>
            <a:off x="2105858" y="4098956"/>
            <a:ext cx="360" cy="360"/>
            <a:chOff x="2105858" y="4098956"/>
            <a:chExt cx="360" cy="360"/>
          </a:xfrm>
        </p:grpSpPr>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67F74446-CBA2-46FB-B255-4FE4DF0629BD}"/>
                    </a:ext>
                  </a:extLst>
                </p14:cNvPr>
                <p14:cNvContentPartPr/>
                <p14:nvPr/>
              </p14:nvContentPartPr>
              <p14:xfrm>
                <a:off x="2105858" y="4098956"/>
                <a:ext cx="360" cy="360"/>
              </p14:xfrm>
            </p:contentPart>
          </mc:Choice>
          <mc:Fallback xmlns="">
            <p:pic>
              <p:nvPicPr>
                <p:cNvPr id="3" name="Ink 2">
                  <a:extLst>
                    <a:ext uri="{FF2B5EF4-FFF2-40B4-BE49-F238E27FC236}">
                      <a16:creationId xmlns:a16="http://schemas.microsoft.com/office/drawing/2014/main" id="{67F74446-CBA2-46FB-B255-4FE4DF0629BD}"/>
                    </a:ext>
                  </a:extLst>
                </p:cNvPr>
                <p:cNvPicPr/>
                <p:nvPr/>
              </p:nvPicPr>
              <p:blipFill>
                <a:blip r:embed="rId7"/>
                <a:stretch>
                  <a:fillRect/>
                </a:stretch>
              </p:blipFill>
              <p:spPr>
                <a:xfrm>
                  <a:off x="2096858" y="408995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42190FC-F8B3-4905-8D6A-6ED3768D6664}"/>
                    </a:ext>
                  </a:extLst>
                </p14:cNvPr>
                <p14:cNvContentPartPr/>
                <p14:nvPr/>
              </p14:nvContentPartPr>
              <p14:xfrm>
                <a:off x="2105858" y="4098956"/>
                <a:ext cx="360" cy="360"/>
              </p14:xfrm>
            </p:contentPart>
          </mc:Choice>
          <mc:Fallback xmlns="">
            <p:pic>
              <p:nvPicPr>
                <p:cNvPr id="5" name="Ink 4">
                  <a:extLst>
                    <a:ext uri="{FF2B5EF4-FFF2-40B4-BE49-F238E27FC236}">
                      <a16:creationId xmlns:a16="http://schemas.microsoft.com/office/drawing/2014/main" id="{442190FC-F8B3-4905-8D6A-6ED3768D6664}"/>
                    </a:ext>
                  </a:extLst>
                </p:cNvPr>
                <p:cNvPicPr/>
                <p:nvPr/>
              </p:nvPicPr>
              <p:blipFill>
                <a:blip r:embed="rId7"/>
                <a:stretch>
                  <a:fillRect/>
                </a:stretch>
              </p:blipFill>
              <p:spPr>
                <a:xfrm>
                  <a:off x="2096858" y="4089956"/>
                  <a:ext cx="18000" cy="18000"/>
                </a:xfrm>
                <a:prstGeom prst="rect">
                  <a:avLst/>
                </a:prstGeom>
              </p:spPr>
            </p:pic>
          </mc:Fallback>
        </mc:AlternateContent>
      </p:grpSp>
      <p:grpSp>
        <p:nvGrpSpPr>
          <p:cNvPr id="10" name="Group 9">
            <a:extLst>
              <a:ext uri="{FF2B5EF4-FFF2-40B4-BE49-F238E27FC236}">
                <a16:creationId xmlns:a16="http://schemas.microsoft.com/office/drawing/2014/main" id="{F656F13F-D2D7-47A5-A86B-D6B45534FB2B}"/>
              </a:ext>
            </a:extLst>
          </p:cNvPr>
          <p:cNvGrpSpPr/>
          <p:nvPr/>
        </p:nvGrpSpPr>
        <p:grpSpPr>
          <a:xfrm>
            <a:off x="2650538" y="4098956"/>
            <a:ext cx="360" cy="61920"/>
            <a:chOff x="2650538" y="4098956"/>
            <a:chExt cx="360" cy="61920"/>
          </a:xfrm>
        </p:grpSpPr>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8B78A60B-652E-4EEC-B909-12B728EDC4AD}"/>
                    </a:ext>
                  </a:extLst>
                </p14:cNvPr>
                <p14:cNvContentPartPr/>
                <p14:nvPr/>
              </p14:nvContentPartPr>
              <p14:xfrm>
                <a:off x="2650538" y="4098956"/>
                <a:ext cx="360" cy="48600"/>
              </p14:xfrm>
            </p:contentPart>
          </mc:Choice>
          <mc:Fallback xmlns="">
            <p:pic>
              <p:nvPicPr>
                <p:cNvPr id="7" name="Ink 6">
                  <a:extLst>
                    <a:ext uri="{FF2B5EF4-FFF2-40B4-BE49-F238E27FC236}">
                      <a16:creationId xmlns:a16="http://schemas.microsoft.com/office/drawing/2014/main" id="{8B78A60B-652E-4EEC-B909-12B728EDC4AD}"/>
                    </a:ext>
                  </a:extLst>
                </p:cNvPr>
                <p:cNvPicPr/>
                <p:nvPr/>
              </p:nvPicPr>
              <p:blipFill>
                <a:blip r:embed="rId10"/>
                <a:stretch>
                  <a:fillRect/>
                </a:stretch>
              </p:blipFill>
              <p:spPr>
                <a:xfrm>
                  <a:off x="2641538" y="4089956"/>
                  <a:ext cx="180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E245A799-677A-471A-A52C-D1B42C21645E}"/>
                    </a:ext>
                  </a:extLst>
                </p14:cNvPr>
                <p14:cNvContentPartPr/>
                <p14:nvPr/>
              </p14:nvContentPartPr>
              <p14:xfrm>
                <a:off x="2650538" y="4160516"/>
                <a:ext cx="360" cy="360"/>
              </p14:xfrm>
            </p:contentPart>
          </mc:Choice>
          <mc:Fallback xmlns="">
            <p:pic>
              <p:nvPicPr>
                <p:cNvPr id="8" name="Ink 7">
                  <a:extLst>
                    <a:ext uri="{FF2B5EF4-FFF2-40B4-BE49-F238E27FC236}">
                      <a16:creationId xmlns:a16="http://schemas.microsoft.com/office/drawing/2014/main" id="{E245A799-677A-471A-A52C-D1B42C21645E}"/>
                    </a:ext>
                  </a:extLst>
                </p:cNvPr>
                <p:cNvPicPr/>
                <p:nvPr/>
              </p:nvPicPr>
              <p:blipFill>
                <a:blip r:embed="rId7"/>
                <a:stretch>
                  <a:fillRect/>
                </a:stretch>
              </p:blipFill>
              <p:spPr>
                <a:xfrm>
                  <a:off x="2641538" y="4151876"/>
                  <a:ext cx="18000" cy="18000"/>
                </a:xfrm>
                <a:prstGeom prst="rect">
                  <a:avLst/>
                </a:prstGeom>
              </p:spPr>
            </p:pic>
          </mc:Fallback>
        </mc:AlternateContent>
      </p:grpSp>
    </p:spTree>
    <p:extLst>
      <p:ext uri="{BB962C8B-B14F-4D97-AF65-F5344CB8AC3E}">
        <p14:creationId xmlns:p14="http://schemas.microsoft.com/office/powerpoint/2010/main" val="339968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175" y="255134"/>
            <a:ext cx="10972800" cy="1036850"/>
          </a:xfrm>
        </p:spPr>
        <p:txBody>
          <a:bodyPr anchor="b">
            <a:normAutofit/>
          </a:bodyPr>
          <a:lstStyle/>
          <a:p>
            <a:r>
              <a:rPr lang="en-US" dirty="0"/>
              <a:t>ICDE at a glance</a:t>
            </a:r>
          </a:p>
        </p:txBody>
      </p:sp>
      <p:sp>
        <p:nvSpPr>
          <p:cNvPr id="3" name="Content Placeholder 2"/>
          <p:cNvSpPr>
            <a:spLocks noGrp="1"/>
          </p:cNvSpPr>
          <p:nvPr>
            <p:ph type="body" sz="half" idx="2"/>
          </p:nvPr>
        </p:nvSpPr>
        <p:spPr>
          <a:xfrm>
            <a:off x="5811570" y="3234200"/>
            <a:ext cx="5250095" cy="2925154"/>
          </a:xfrm>
        </p:spPr>
        <p:txBody>
          <a:bodyPr anchor="ctr">
            <a:normAutofit/>
          </a:bodyPr>
          <a:lstStyle/>
          <a:p>
            <a:pPr marL="457200" indent="-457200"/>
            <a:r>
              <a:rPr lang="en-US" dirty="0"/>
              <a:t>Founded 1938 in Canada</a:t>
            </a:r>
          </a:p>
          <a:p>
            <a:pPr marL="457200" indent="-457200"/>
            <a:r>
              <a:rPr lang="en-US" dirty="0"/>
              <a:t>A global, not for profit NGO and membership association</a:t>
            </a:r>
          </a:p>
          <a:p>
            <a:pPr marL="457200" indent="-457200"/>
            <a:r>
              <a:rPr lang="en-US" dirty="0"/>
              <a:t>Hosted and partly funded by Norway since 1988</a:t>
            </a:r>
          </a:p>
          <a:p>
            <a:pPr marL="457200" indent="-457200"/>
            <a:r>
              <a:rPr lang="en-US" dirty="0"/>
              <a:t>In formal consultative partnership with UNESCO</a:t>
            </a:r>
          </a:p>
        </p:txBody>
      </p:sp>
      <p:pic>
        <p:nvPicPr>
          <p:cNvPr id="5" name="Bilde 7" descr="Et bilde som inneholder person, poserer, foto, gruppe&#10;&#10;Automatisk generert beskrivelse">
            <a:extLst>
              <a:ext uri="{FF2B5EF4-FFF2-40B4-BE49-F238E27FC236}">
                <a16:creationId xmlns:a16="http://schemas.microsoft.com/office/drawing/2014/main" id="{EF41E4EB-812C-47BF-8671-073BB96C5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125" y="3234200"/>
            <a:ext cx="3327292" cy="2789263"/>
          </a:xfrm>
          <a:prstGeom prst="rect">
            <a:avLst/>
          </a:prstGeom>
        </p:spPr>
      </p:pic>
      <p:sp>
        <p:nvSpPr>
          <p:cNvPr id="7" name="TextBox 6">
            <a:extLst>
              <a:ext uri="{FF2B5EF4-FFF2-40B4-BE49-F238E27FC236}">
                <a16:creationId xmlns:a16="http://schemas.microsoft.com/office/drawing/2014/main" id="{4337920A-7C88-4ECD-8BC4-4C0633F0E713}"/>
              </a:ext>
            </a:extLst>
          </p:cNvPr>
          <p:cNvSpPr txBox="1"/>
          <p:nvPr/>
        </p:nvSpPr>
        <p:spPr>
          <a:xfrm>
            <a:off x="1109609" y="1941403"/>
            <a:ext cx="10561833" cy="984885"/>
          </a:xfrm>
          <a:prstGeom prst="rect">
            <a:avLst/>
          </a:prstGeom>
          <a:noFill/>
        </p:spPr>
        <p:txBody>
          <a:bodyPr wrap="square">
            <a:spAutoFit/>
          </a:bodyPr>
          <a:lstStyle/>
          <a:p>
            <a:r>
              <a:rPr lang="en-GB" b="0" i="0" dirty="0">
                <a:solidFill>
                  <a:srgbClr val="000000"/>
                </a:solidFill>
                <a:effectLst/>
                <a:latin typeface="Lato" panose="020F0502020204030203" pitchFamily="34" charset="0"/>
              </a:rPr>
              <a:t>ICDE Vision: </a:t>
            </a:r>
          </a:p>
          <a:p>
            <a:r>
              <a:rPr lang="en-GB" sz="2000" b="1" i="1" dirty="0">
                <a:solidFill>
                  <a:srgbClr val="000000"/>
                </a:solidFill>
                <a:effectLst/>
                <a:latin typeface="Lato" panose="020F0502020204030203" pitchFamily="34" charset="0"/>
              </a:rPr>
              <a:t>“To achieve the potential of Open, Flexible, and Distance Learning created through our members and learning communities.”</a:t>
            </a:r>
            <a:endParaRPr lang="en-US" sz="2000" b="1" i="1" dirty="0"/>
          </a:p>
        </p:txBody>
      </p:sp>
    </p:spTree>
    <p:extLst>
      <p:ext uri="{BB962C8B-B14F-4D97-AF65-F5344CB8AC3E}">
        <p14:creationId xmlns:p14="http://schemas.microsoft.com/office/powerpoint/2010/main" val="339794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9EF9C-B440-4D50-9C89-663EE54B8521}"/>
              </a:ext>
            </a:extLst>
          </p:cNvPr>
          <p:cNvSpPr>
            <a:spLocks noGrp="1"/>
          </p:cNvSpPr>
          <p:nvPr>
            <p:ph type="title"/>
          </p:nvPr>
        </p:nvSpPr>
        <p:spPr>
          <a:xfrm>
            <a:off x="1295400" y="255134"/>
            <a:ext cx="9601200" cy="1036850"/>
          </a:xfrm>
        </p:spPr>
        <p:txBody>
          <a:bodyPr anchor="b">
            <a:normAutofit/>
          </a:bodyPr>
          <a:lstStyle/>
          <a:p>
            <a:r>
              <a:rPr lang="nb-NO" dirty="0"/>
              <a:t>Our global outreach</a:t>
            </a:r>
          </a:p>
        </p:txBody>
      </p:sp>
      <p:pic>
        <p:nvPicPr>
          <p:cNvPr id="4" name="Content Placeholder 3" descr="A picture containing photo, dark, food, black&#10;&#10;Description automatically generated">
            <a:extLst>
              <a:ext uri="{FF2B5EF4-FFF2-40B4-BE49-F238E27FC236}">
                <a16:creationId xmlns:a16="http://schemas.microsoft.com/office/drawing/2014/main" id="{232F0D78-0AC4-4B4F-B9E8-80985E689A23}"/>
              </a:ext>
            </a:extLst>
          </p:cNvPr>
          <p:cNvPicPr>
            <a:picLocks noGrp="1" noChangeAspect="1"/>
          </p:cNvPicPr>
          <p:nvPr>
            <p:ph idx="1"/>
          </p:nvPr>
        </p:nvPicPr>
        <p:blipFill>
          <a:blip r:embed="rId3"/>
          <a:stretch>
            <a:fillRect/>
          </a:stretch>
        </p:blipFill>
        <p:spPr>
          <a:xfrm>
            <a:off x="4728209" y="2239137"/>
            <a:ext cx="6126480" cy="3522726"/>
          </a:xfrm>
          <a:prstGeom prst="rect">
            <a:avLst/>
          </a:prstGeom>
          <a:noFill/>
        </p:spPr>
      </p:pic>
      <p:sp>
        <p:nvSpPr>
          <p:cNvPr id="9" name="Text Placeholder 3">
            <a:extLst>
              <a:ext uri="{FF2B5EF4-FFF2-40B4-BE49-F238E27FC236}">
                <a16:creationId xmlns:a16="http://schemas.microsoft.com/office/drawing/2014/main" id="{2472425D-CE00-4763-8C4B-51C5CB45F96E}"/>
              </a:ext>
            </a:extLst>
          </p:cNvPr>
          <p:cNvSpPr>
            <a:spLocks noGrp="1"/>
          </p:cNvSpPr>
          <p:nvPr>
            <p:ph type="body" sz="half" idx="2"/>
          </p:nvPr>
        </p:nvSpPr>
        <p:spPr>
          <a:xfrm>
            <a:off x="1295400" y="1828800"/>
            <a:ext cx="3017520" cy="4343400"/>
          </a:xfrm>
        </p:spPr>
        <p:txBody>
          <a:bodyPr anchor="ctr">
            <a:normAutofit/>
          </a:bodyPr>
          <a:lstStyle/>
          <a:p>
            <a:r>
              <a:rPr lang="en-US" dirty="0"/>
              <a:t>330+ members and partners</a:t>
            </a:r>
          </a:p>
          <a:p>
            <a:r>
              <a:rPr lang="en-US" dirty="0"/>
              <a:t>70 countries in all world regions</a:t>
            </a:r>
          </a:p>
          <a:p>
            <a:r>
              <a:rPr lang="en-US" dirty="0"/>
              <a:t>impacting over 15 million students across all continents</a:t>
            </a:r>
          </a:p>
          <a:p>
            <a:endParaRPr lang="en-US" dirty="0"/>
          </a:p>
        </p:txBody>
      </p:sp>
    </p:spTree>
    <p:extLst>
      <p:ext uri="{BB962C8B-B14F-4D97-AF65-F5344CB8AC3E}">
        <p14:creationId xmlns:p14="http://schemas.microsoft.com/office/powerpoint/2010/main" val="398483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6721-FD31-42D0-81F2-AA21551F87C6}"/>
              </a:ext>
            </a:extLst>
          </p:cNvPr>
          <p:cNvSpPr>
            <a:spLocks noGrp="1"/>
          </p:cNvSpPr>
          <p:nvPr>
            <p:ph type="title"/>
          </p:nvPr>
        </p:nvSpPr>
        <p:spPr>
          <a:xfrm>
            <a:off x="1295400" y="255134"/>
            <a:ext cx="9601200" cy="1036850"/>
          </a:xfrm>
        </p:spPr>
        <p:txBody>
          <a:bodyPr anchor="b">
            <a:normAutofit/>
          </a:bodyPr>
          <a:lstStyle/>
          <a:p>
            <a:r>
              <a:rPr lang="nb-NO" dirty="0"/>
              <a:t>What are Open Education Resources (OER)?</a:t>
            </a:r>
          </a:p>
        </p:txBody>
      </p:sp>
      <p:pic>
        <p:nvPicPr>
          <p:cNvPr id="4" name="Plassholder for bilde 17">
            <a:extLst>
              <a:ext uri="{FF2B5EF4-FFF2-40B4-BE49-F238E27FC236}">
                <a16:creationId xmlns:a16="http://schemas.microsoft.com/office/drawing/2014/main" id="{83314CAD-303A-4337-BE37-4E5E771C3FD0}"/>
              </a:ext>
            </a:extLst>
          </p:cNvPr>
          <p:cNvPicPr>
            <a:picLocks noChangeAspect="1"/>
          </p:cNvPicPr>
          <p:nvPr/>
        </p:nvPicPr>
        <p:blipFill>
          <a:blip r:embed="rId3" cstate="print">
            <a:extLst>
              <a:ext uri="{28A0092B-C50C-407E-A947-70E740481C1C}">
                <a14:useLocalDpi xmlns:a14="http://schemas.microsoft.com/office/drawing/2010/main" val="0"/>
              </a:ext>
            </a:extLst>
          </a:blip>
          <a:srcRect l="7785" r="7785"/>
          <a:stretch>
            <a:fillRect/>
          </a:stretch>
        </p:blipFill>
        <p:spPr>
          <a:xfrm>
            <a:off x="6298674" y="2820318"/>
            <a:ext cx="4239688" cy="3351882"/>
          </a:xfrm>
          <a:prstGeom prst="rect">
            <a:avLst/>
          </a:prstGeom>
          <a:noFill/>
        </p:spPr>
      </p:pic>
      <p:sp>
        <p:nvSpPr>
          <p:cNvPr id="3" name="Content Placeholder 2">
            <a:extLst>
              <a:ext uri="{FF2B5EF4-FFF2-40B4-BE49-F238E27FC236}">
                <a16:creationId xmlns:a16="http://schemas.microsoft.com/office/drawing/2014/main" id="{1E81AC87-90FA-4323-9449-69E4EFAC7C93}"/>
              </a:ext>
            </a:extLst>
          </p:cNvPr>
          <p:cNvSpPr>
            <a:spLocks noGrp="1"/>
          </p:cNvSpPr>
          <p:nvPr>
            <p:ph type="body" sz="half" idx="2"/>
          </p:nvPr>
        </p:nvSpPr>
        <p:spPr>
          <a:xfrm>
            <a:off x="1295400" y="1828800"/>
            <a:ext cx="4036764" cy="4627084"/>
          </a:xfrm>
        </p:spPr>
        <p:txBody>
          <a:bodyPr anchor="ctr">
            <a:normAutofit fontScale="92500" lnSpcReduction="10000"/>
          </a:bodyPr>
          <a:lstStyle/>
          <a:p>
            <a:pPr marL="0" indent="0">
              <a:buNone/>
            </a:pPr>
            <a:endParaRPr lang="nb-NO" sz="1700" dirty="0"/>
          </a:p>
          <a:p>
            <a:pPr marL="0" indent="0">
              <a:buNone/>
            </a:pPr>
            <a:r>
              <a:rPr lang="en-US" sz="2400" i="1" dirty="0"/>
              <a:t>Open Educational Resources (OER) </a:t>
            </a:r>
            <a:r>
              <a:rPr lang="en-US" sz="2400" dirty="0"/>
              <a:t>are </a:t>
            </a:r>
            <a:r>
              <a:rPr lang="en-US" sz="2400" b="1" dirty="0"/>
              <a:t>learning, teaching and research materials </a:t>
            </a:r>
            <a:r>
              <a:rPr lang="en-US" sz="2400" dirty="0"/>
              <a:t>in any format and medium that reside in the public domain or are under copyright that have been </a:t>
            </a:r>
            <a:r>
              <a:rPr lang="en-US" sz="2400" b="1" dirty="0"/>
              <a:t>released under an open license</a:t>
            </a:r>
            <a:r>
              <a:rPr lang="en-US" sz="2400" dirty="0"/>
              <a:t>, that permit no-cost access, re-use, re-purpose, adaptation and redistribution by others.</a:t>
            </a:r>
          </a:p>
          <a:p>
            <a:pPr marL="0" indent="0">
              <a:buNone/>
            </a:pPr>
            <a:r>
              <a:rPr lang="en-US" sz="2400" dirty="0"/>
              <a:t> </a:t>
            </a:r>
            <a:r>
              <a:rPr lang="en-US" sz="1700" dirty="0"/>
              <a:t>(UNESCO)</a:t>
            </a:r>
            <a:br>
              <a:rPr lang="en-US" sz="1700" dirty="0"/>
            </a:br>
            <a:br>
              <a:rPr lang="en-US" sz="1700" b="1" dirty="0"/>
            </a:br>
            <a:endParaRPr lang="nb-NO" sz="1700" dirty="0"/>
          </a:p>
        </p:txBody>
      </p:sp>
    </p:spTree>
    <p:extLst>
      <p:ext uri="{BB962C8B-B14F-4D97-AF65-F5344CB8AC3E}">
        <p14:creationId xmlns:p14="http://schemas.microsoft.com/office/powerpoint/2010/main" val="396865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4C9D3-CA10-4B61-9709-851556EC471C}"/>
              </a:ext>
            </a:extLst>
          </p:cNvPr>
          <p:cNvSpPr>
            <a:spLocks noGrp="1"/>
          </p:cNvSpPr>
          <p:nvPr>
            <p:ph type="title"/>
          </p:nvPr>
        </p:nvSpPr>
        <p:spPr/>
        <p:txBody>
          <a:bodyPr/>
          <a:lstStyle/>
          <a:p>
            <a:r>
              <a:rPr lang="nb-NO" dirty="0"/>
              <a:t>What is an open license?</a:t>
            </a:r>
          </a:p>
        </p:txBody>
      </p:sp>
      <p:sp>
        <p:nvSpPr>
          <p:cNvPr id="3" name="Content Placeholder 2">
            <a:extLst>
              <a:ext uri="{FF2B5EF4-FFF2-40B4-BE49-F238E27FC236}">
                <a16:creationId xmlns:a16="http://schemas.microsoft.com/office/drawing/2014/main" id="{A20CD640-D6B0-47AA-81EB-F10C9EE7E93C}"/>
              </a:ext>
            </a:extLst>
          </p:cNvPr>
          <p:cNvSpPr>
            <a:spLocks noGrp="1"/>
          </p:cNvSpPr>
          <p:nvPr>
            <p:ph idx="1"/>
          </p:nvPr>
        </p:nvSpPr>
        <p:spPr/>
        <p:txBody>
          <a:bodyPr/>
          <a:lstStyle/>
          <a:p>
            <a:pPr marL="0" indent="0">
              <a:buNone/>
            </a:pPr>
            <a:endParaRPr lang="en-US" dirty="0"/>
          </a:p>
          <a:p>
            <a:pPr marL="0" indent="0">
              <a:buNone/>
            </a:pPr>
            <a:r>
              <a:rPr lang="en-US" dirty="0"/>
              <a:t>Open license refers to a license that respects the intellectual property rights of the copyright owner and provides permissions granting the public the rights to access, re-use, re-purpose, adapt and redistribute educational materials. (UNESCO)</a:t>
            </a:r>
          </a:p>
          <a:p>
            <a:pPr marL="0" indent="0">
              <a:buNone/>
            </a:pPr>
            <a:br>
              <a:rPr lang="en-US" dirty="0"/>
            </a:br>
            <a:r>
              <a:rPr lang="en-US" dirty="0"/>
              <a:t>Important distinction between </a:t>
            </a:r>
            <a:r>
              <a:rPr lang="en-US" b="1" dirty="0"/>
              <a:t>copyright</a:t>
            </a:r>
            <a:r>
              <a:rPr lang="en-US" dirty="0"/>
              <a:t> and </a:t>
            </a:r>
            <a:r>
              <a:rPr lang="en-US" b="1" dirty="0"/>
              <a:t>usage rights </a:t>
            </a:r>
          </a:p>
        </p:txBody>
      </p:sp>
    </p:spTree>
    <p:extLst>
      <p:ext uri="{BB962C8B-B14F-4D97-AF65-F5344CB8AC3E}">
        <p14:creationId xmlns:p14="http://schemas.microsoft.com/office/powerpoint/2010/main" val="382180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0A3-A67A-4174-A79D-1F0C523C9DD3}"/>
              </a:ext>
            </a:extLst>
          </p:cNvPr>
          <p:cNvSpPr>
            <a:spLocks noGrp="1"/>
          </p:cNvSpPr>
          <p:nvPr>
            <p:ph type="title"/>
          </p:nvPr>
        </p:nvSpPr>
        <p:spPr/>
        <p:txBody>
          <a:bodyPr anchor="b">
            <a:normAutofit/>
          </a:bodyPr>
          <a:lstStyle/>
          <a:p>
            <a:r>
              <a:rPr lang="nb-NO" dirty="0"/>
              <a:t>The Potential of OER</a:t>
            </a:r>
          </a:p>
        </p:txBody>
      </p:sp>
      <p:graphicFrame>
        <p:nvGraphicFramePr>
          <p:cNvPr id="5" name="Content Placeholder 2">
            <a:extLst>
              <a:ext uri="{FF2B5EF4-FFF2-40B4-BE49-F238E27FC236}">
                <a16:creationId xmlns:a16="http://schemas.microsoft.com/office/drawing/2014/main" id="{6E957039-DFCB-4244-8D8A-CCC6B4FBD44B}"/>
              </a:ext>
            </a:extLst>
          </p:cNvPr>
          <p:cNvGraphicFramePr>
            <a:graphicFrameLocks noGrp="1"/>
          </p:cNvGraphicFramePr>
          <p:nvPr>
            <p:ph idx="1"/>
          </p:nvPr>
        </p:nvGraphicFramePr>
        <p:xfrm>
          <a:off x="4727575" y="1828800"/>
          <a:ext cx="612775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 Placeholder 12">
            <a:extLst>
              <a:ext uri="{FF2B5EF4-FFF2-40B4-BE49-F238E27FC236}">
                <a16:creationId xmlns:a16="http://schemas.microsoft.com/office/drawing/2014/main" id="{0B50A64F-1421-48C4-8B0E-54EB865D078E}"/>
              </a:ext>
            </a:extLst>
          </p:cNvPr>
          <p:cNvSpPr>
            <a:spLocks noGrp="1"/>
          </p:cNvSpPr>
          <p:nvPr>
            <p:ph type="body" sz="half" idx="2"/>
          </p:nvPr>
        </p:nvSpPr>
        <p:spPr/>
        <p:txBody>
          <a:bodyPr/>
          <a:lstStyle/>
          <a:p>
            <a:endParaRPr lang="nb-NO"/>
          </a:p>
        </p:txBody>
      </p:sp>
      <p:pic>
        <p:nvPicPr>
          <p:cNvPr id="12" name="Picture 11" descr="A picture containing clipart, vector graphics&#10;&#10;Description automatically generated">
            <a:extLst>
              <a:ext uri="{FF2B5EF4-FFF2-40B4-BE49-F238E27FC236}">
                <a16:creationId xmlns:a16="http://schemas.microsoft.com/office/drawing/2014/main" id="{34365066-6167-40DD-B6A3-3EBA0EE4F58A}"/>
              </a:ext>
            </a:extLst>
          </p:cNvPr>
          <p:cNvPicPr>
            <a:picLocks noChangeAspect="1"/>
          </p:cNvPicPr>
          <p:nvPr/>
        </p:nvPicPr>
        <p:blipFill>
          <a:blip r:embed="rId8"/>
          <a:stretch>
            <a:fillRect/>
          </a:stretch>
        </p:blipFill>
        <p:spPr>
          <a:xfrm>
            <a:off x="312505" y="2446116"/>
            <a:ext cx="4288409" cy="2144205"/>
          </a:xfrm>
          <a:prstGeom prst="rect">
            <a:avLst/>
          </a:prstGeom>
        </p:spPr>
      </p:pic>
    </p:spTree>
    <p:extLst>
      <p:ext uri="{BB962C8B-B14F-4D97-AF65-F5344CB8AC3E}">
        <p14:creationId xmlns:p14="http://schemas.microsoft.com/office/powerpoint/2010/main" val="45505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6110-4C66-4969-8B3F-A65150B401E3}"/>
              </a:ext>
            </a:extLst>
          </p:cNvPr>
          <p:cNvSpPr>
            <a:spLocks noGrp="1"/>
          </p:cNvSpPr>
          <p:nvPr>
            <p:ph type="title"/>
          </p:nvPr>
        </p:nvSpPr>
        <p:spPr/>
        <p:txBody>
          <a:bodyPr/>
          <a:lstStyle/>
          <a:p>
            <a:r>
              <a:rPr lang="nb-NO" dirty="0"/>
              <a:t>The 5 Rs of OER</a:t>
            </a:r>
          </a:p>
        </p:txBody>
      </p:sp>
      <p:sp>
        <p:nvSpPr>
          <p:cNvPr id="4" name="Text Placeholder 3">
            <a:extLst>
              <a:ext uri="{FF2B5EF4-FFF2-40B4-BE49-F238E27FC236}">
                <a16:creationId xmlns:a16="http://schemas.microsoft.com/office/drawing/2014/main" id="{57A5AA03-C339-4F0A-A49F-A10C28D3EA1A}"/>
              </a:ext>
            </a:extLst>
          </p:cNvPr>
          <p:cNvSpPr>
            <a:spLocks noGrp="1"/>
          </p:cNvSpPr>
          <p:nvPr>
            <p:ph type="body" sz="half" idx="2"/>
          </p:nvPr>
        </p:nvSpPr>
        <p:spPr>
          <a:xfrm>
            <a:off x="885825" y="1652530"/>
            <a:ext cx="3785327" cy="5205470"/>
          </a:xfrm>
        </p:spPr>
        <p:txBody>
          <a:bodyPr/>
          <a:lstStyle/>
          <a:p>
            <a:endParaRPr lang="nb-NO" dirty="0"/>
          </a:p>
          <a:p>
            <a:endParaRPr lang="nb-NO" dirty="0"/>
          </a:p>
          <a:p>
            <a:endParaRPr lang="nb-NO" dirty="0"/>
          </a:p>
          <a:p>
            <a:endParaRPr lang="nb-NO" dirty="0"/>
          </a:p>
          <a:p>
            <a:endParaRPr lang="nb-NO" dirty="0"/>
          </a:p>
          <a:p>
            <a:endParaRPr lang="nb-NO" dirty="0"/>
          </a:p>
          <a:p>
            <a:endParaRPr lang="nb-NO" dirty="0"/>
          </a:p>
          <a:p>
            <a:endParaRPr lang="nb-NO" dirty="0"/>
          </a:p>
          <a:p>
            <a:r>
              <a:rPr lang="nb-NO" sz="1200" dirty="0"/>
              <a:t>CC-BY </a:t>
            </a:r>
            <a:r>
              <a:rPr lang="nb-NO" sz="1200" dirty="0">
                <a:hlinkClick r:id="rId3"/>
              </a:rPr>
              <a:t>BCOER Librarians</a:t>
            </a:r>
            <a:r>
              <a:rPr lang="nb-NO" sz="1200" dirty="0"/>
              <a:t> </a:t>
            </a:r>
            <a:r>
              <a:rPr lang="nb-NO" sz="1200" dirty="0">
                <a:hlinkClick r:id="rId4"/>
              </a:rPr>
              <a:t>CC 4.0</a:t>
            </a:r>
            <a:r>
              <a:rPr lang="nb-NO" sz="1200" dirty="0"/>
              <a:t> </a:t>
            </a:r>
          </a:p>
          <a:p>
            <a:r>
              <a:rPr lang="nb-NO" sz="1200" dirty="0">
                <a:hlinkClick r:id="rId5"/>
              </a:rPr>
              <a:t>5R Open Course Design Framework by eCampus</a:t>
            </a:r>
            <a:endParaRPr lang="nb-NO" sz="1200" dirty="0"/>
          </a:p>
        </p:txBody>
      </p:sp>
      <p:pic>
        <p:nvPicPr>
          <p:cNvPr id="5" name="Picture 2" descr="http://www.ecampusnews.com/files/2014/11/5Rs-Graphic400.jpg">
            <a:extLst>
              <a:ext uri="{FF2B5EF4-FFF2-40B4-BE49-F238E27FC236}">
                <a16:creationId xmlns:a16="http://schemas.microsoft.com/office/drawing/2014/main" id="{FDFEC7C9-3887-44B0-8628-1CCD52467EBA}"/>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5321834" y="2148288"/>
            <a:ext cx="5879566" cy="44096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circle&#10;&#10;Description automatically generated">
            <a:extLst>
              <a:ext uri="{FF2B5EF4-FFF2-40B4-BE49-F238E27FC236}">
                <a16:creationId xmlns:a16="http://schemas.microsoft.com/office/drawing/2014/main" id="{6E4A11EA-1602-48CD-9E73-021960E2C87E}"/>
              </a:ext>
            </a:extLst>
          </p:cNvPr>
          <p:cNvPicPr>
            <a:picLocks noChangeAspect="1"/>
          </p:cNvPicPr>
          <p:nvPr/>
        </p:nvPicPr>
        <p:blipFill>
          <a:blip r:embed="rId7"/>
          <a:stretch>
            <a:fillRect/>
          </a:stretch>
        </p:blipFill>
        <p:spPr>
          <a:xfrm>
            <a:off x="1504951" y="2091856"/>
            <a:ext cx="2569185" cy="2674288"/>
          </a:xfrm>
          <a:prstGeom prst="rect">
            <a:avLst/>
          </a:prstGeom>
        </p:spPr>
      </p:pic>
    </p:spTree>
    <p:extLst>
      <p:ext uri="{BB962C8B-B14F-4D97-AF65-F5344CB8AC3E}">
        <p14:creationId xmlns:p14="http://schemas.microsoft.com/office/powerpoint/2010/main" val="192904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7971-84D0-4112-BF9E-A3E422464B4A}"/>
              </a:ext>
            </a:extLst>
          </p:cNvPr>
          <p:cNvSpPr>
            <a:spLocks noGrp="1"/>
          </p:cNvSpPr>
          <p:nvPr>
            <p:ph type="title"/>
          </p:nvPr>
        </p:nvSpPr>
        <p:spPr>
          <a:xfrm>
            <a:off x="369870" y="255134"/>
            <a:ext cx="11486508" cy="1036850"/>
          </a:xfrm>
        </p:spPr>
        <p:txBody>
          <a:bodyPr/>
          <a:lstStyle/>
          <a:p>
            <a:r>
              <a:rPr lang="en-GB" dirty="0"/>
              <a:t>Examples of ICDE’s work in the field of OER</a:t>
            </a:r>
            <a:endParaRPr lang="nb-NO" dirty="0"/>
          </a:p>
        </p:txBody>
      </p:sp>
      <p:pic>
        <p:nvPicPr>
          <p:cNvPr id="4" name="Content Placeholder 3">
            <a:extLst>
              <a:ext uri="{FF2B5EF4-FFF2-40B4-BE49-F238E27FC236}">
                <a16:creationId xmlns:a16="http://schemas.microsoft.com/office/drawing/2014/main" id="{0D273ABF-9CE7-4854-A45D-1E4DC527DB3C}"/>
              </a:ext>
            </a:extLst>
          </p:cNvPr>
          <p:cNvPicPr>
            <a:picLocks noGrp="1" noChangeAspect="1"/>
          </p:cNvPicPr>
          <p:nvPr>
            <p:ph idx="1"/>
          </p:nvPr>
        </p:nvPicPr>
        <p:blipFill>
          <a:blip r:embed="rId3"/>
          <a:stretch>
            <a:fillRect/>
          </a:stretch>
        </p:blipFill>
        <p:spPr>
          <a:xfrm>
            <a:off x="452063" y="2523546"/>
            <a:ext cx="4517488" cy="2200424"/>
          </a:xfrm>
          <a:prstGeom prst="rect">
            <a:avLst/>
          </a:prstGeom>
        </p:spPr>
      </p:pic>
      <p:pic>
        <p:nvPicPr>
          <p:cNvPr id="5" name="Picture 4">
            <a:extLst>
              <a:ext uri="{FF2B5EF4-FFF2-40B4-BE49-F238E27FC236}">
                <a16:creationId xmlns:a16="http://schemas.microsoft.com/office/drawing/2014/main" id="{2F63A52B-C15F-43FC-8481-5C813F5AB31F}"/>
              </a:ext>
            </a:extLst>
          </p:cNvPr>
          <p:cNvPicPr>
            <a:picLocks noChangeAspect="1"/>
          </p:cNvPicPr>
          <p:nvPr/>
        </p:nvPicPr>
        <p:blipFill>
          <a:blip r:embed="rId4"/>
          <a:stretch>
            <a:fillRect/>
          </a:stretch>
        </p:blipFill>
        <p:spPr>
          <a:xfrm>
            <a:off x="7222450" y="1907232"/>
            <a:ext cx="4045794" cy="2237224"/>
          </a:xfrm>
          <a:prstGeom prst="rect">
            <a:avLst/>
          </a:prstGeom>
        </p:spPr>
      </p:pic>
      <p:pic>
        <p:nvPicPr>
          <p:cNvPr id="6" name="Picture 5">
            <a:extLst>
              <a:ext uri="{FF2B5EF4-FFF2-40B4-BE49-F238E27FC236}">
                <a16:creationId xmlns:a16="http://schemas.microsoft.com/office/drawing/2014/main" id="{9BC54ACC-4E00-4A37-B601-3FEBD2497FB4}"/>
              </a:ext>
            </a:extLst>
          </p:cNvPr>
          <p:cNvPicPr>
            <a:picLocks noChangeAspect="1"/>
          </p:cNvPicPr>
          <p:nvPr/>
        </p:nvPicPr>
        <p:blipFill>
          <a:blip r:embed="rId5"/>
          <a:stretch>
            <a:fillRect/>
          </a:stretch>
        </p:blipFill>
        <p:spPr>
          <a:xfrm>
            <a:off x="7244674" y="4365641"/>
            <a:ext cx="4096580" cy="2237225"/>
          </a:xfrm>
          <a:prstGeom prst="rect">
            <a:avLst/>
          </a:prstGeom>
        </p:spPr>
      </p:pic>
      <p:pic>
        <p:nvPicPr>
          <p:cNvPr id="7" name="Picture 6">
            <a:extLst>
              <a:ext uri="{FF2B5EF4-FFF2-40B4-BE49-F238E27FC236}">
                <a16:creationId xmlns:a16="http://schemas.microsoft.com/office/drawing/2014/main" id="{E5CB2403-556B-4142-88F8-16F2891890B0}"/>
              </a:ext>
            </a:extLst>
          </p:cNvPr>
          <p:cNvPicPr>
            <a:picLocks noChangeAspect="1"/>
          </p:cNvPicPr>
          <p:nvPr/>
        </p:nvPicPr>
        <p:blipFill>
          <a:blip r:embed="rId6"/>
          <a:stretch>
            <a:fillRect/>
          </a:stretch>
        </p:blipFill>
        <p:spPr>
          <a:xfrm>
            <a:off x="1659424" y="4955569"/>
            <a:ext cx="2965126" cy="1503154"/>
          </a:xfrm>
          <a:prstGeom prst="rect">
            <a:avLst/>
          </a:prstGeom>
        </p:spPr>
      </p:pic>
    </p:spTree>
    <p:extLst>
      <p:ext uri="{BB962C8B-B14F-4D97-AF65-F5344CB8AC3E}">
        <p14:creationId xmlns:p14="http://schemas.microsoft.com/office/powerpoint/2010/main" val="93183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normAutofit/>
          </a:bodyPr>
          <a:lstStyle/>
          <a:p>
            <a:r>
              <a:rPr lang="en-GB" sz="3200" dirty="0">
                <a:latin typeface="Arial" panose="020B0604020202020204" pitchFamily="34" charset="0"/>
                <a:cs typeface="Arial" panose="020B0604020202020204" pitchFamily="34" charset="0"/>
              </a:rPr>
              <a:t>Origins of the working group and project</a:t>
            </a:r>
            <a:endParaRPr lang="en-US" dirty="0"/>
          </a:p>
        </p:txBody>
      </p:sp>
      <p:sp>
        <p:nvSpPr>
          <p:cNvPr id="5" name="Content Placeholder 11">
            <a:extLst>
              <a:ext uri="{FF2B5EF4-FFF2-40B4-BE49-F238E27FC236}">
                <a16:creationId xmlns:a16="http://schemas.microsoft.com/office/drawing/2014/main" id="{C84D180F-C243-4593-B115-A23BAB45F4A3}"/>
              </a:ext>
            </a:extLst>
          </p:cNvPr>
          <p:cNvSpPr txBox="1">
            <a:spLocks/>
          </p:cNvSpPr>
          <p:nvPr/>
        </p:nvSpPr>
        <p:spPr>
          <a:xfrm>
            <a:off x="575352" y="2692781"/>
            <a:ext cx="4869952" cy="3204586"/>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just">
              <a:buNone/>
            </a:pPr>
            <a:r>
              <a:rPr lang="en-GB" i="1" dirty="0"/>
              <a:t>ICDE member French Ministry for Higher Education, Research and Innovation (MESRI) and ICDE agree on the opportunity of tapping into the ICDE global, expert network to support their West African and French partners stakeholders by establishing a Francophone working group</a:t>
            </a:r>
            <a:endParaRPr lang="en-US" i="1" dirty="0"/>
          </a:p>
        </p:txBody>
      </p:sp>
      <p:graphicFrame>
        <p:nvGraphicFramePr>
          <p:cNvPr id="4" name="Diagram 3">
            <a:extLst>
              <a:ext uri="{FF2B5EF4-FFF2-40B4-BE49-F238E27FC236}">
                <a16:creationId xmlns:a16="http://schemas.microsoft.com/office/drawing/2014/main" id="{B46FA2CF-1767-40A4-BCCB-743CF4A6B551}"/>
              </a:ext>
            </a:extLst>
          </p:cNvPr>
          <p:cNvGraphicFramePr/>
          <p:nvPr/>
        </p:nvGraphicFramePr>
        <p:xfrm>
          <a:off x="5887093" y="2076331"/>
          <a:ext cx="5866544" cy="4129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72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Sales Direction 16X9">
  <a:themeElements>
    <a:clrScheme name="Custom 9">
      <a:dk1>
        <a:srgbClr val="595959"/>
      </a:dk1>
      <a:lt1>
        <a:srgbClr val="FFFFFF"/>
      </a:lt1>
      <a:dk2>
        <a:srgbClr val="000000"/>
      </a:dk2>
      <a:lt2>
        <a:srgbClr val="F2F2F2"/>
      </a:lt2>
      <a:accent1>
        <a:srgbClr val="FC4C02"/>
      </a:accent1>
      <a:accent2>
        <a:srgbClr val="002D72"/>
      </a:accent2>
      <a:accent3>
        <a:srgbClr val="00B050"/>
      </a:accent3>
      <a:accent4>
        <a:srgbClr val="969890"/>
      </a:accent4>
      <a:accent5>
        <a:srgbClr val="00B0F0"/>
      </a:accent5>
      <a:accent6>
        <a:srgbClr val="7030A0"/>
      </a:accent6>
      <a:hlink>
        <a:srgbClr val="116FFF"/>
      </a:hlink>
      <a:folHlink>
        <a:srgbClr val="116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4009</TotalTime>
  <Words>1800</Words>
  <Application>Microsoft Office PowerPoint</Application>
  <PresentationFormat>Widescreen</PresentationFormat>
  <Paragraphs>146</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Book Antiqua</vt:lpstr>
      <vt:lpstr>Lato</vt:lpstr>
      <vt:lpstr>Sales Direction 16X9</vt:lpstr>
      <vt:lpstr>Opportunities and Challenges of the UNESCO OER Recommendation in Francophone Africa</vt:lpstr>
      <vt:lpstr>ICDE at a glance</vt:lpstr>
      <vt:lpstr>Our global outreach</vt:lpstr>
      <vt:lpstr>What are Open Education Resources (OER)?</vt:lpstr>
      <vt:lpstr>What is an open license?</vt:lpstr>
      <vt:lpstr>The Potential of OER</vt:lpstr>
      <vt:lpstr>The 5 Rs of OER</vt:lpstr>
      <vt:lpstr>Examples of ICDE’s work in the field of OER</vt:lpstr>
      <vt:lpstr>Origins of the working group and project</vt:lpstr>
      <vt:lpstr>Francophone  Expert group in short:</vt:lpstr>
      <vt:lpstr>OER Francophone Africa working group and project</vt:lpstr>
      <vt:lpstr>Join the global community of ICDE</vt:lpstr>
      <vt:lpstr>Upcoming conference: register at www.icde.org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ICDE – a global facilitator for quality education</dc:title>
  <dc:creator>Torunn Gjelsvik</dc:creator>
  <cp:lastModifiedBy>Anaïs Malbrand</cp:lastModifiedBy>
  <cp:revision>59</cp:revision>
  <cp:lastPrinted>2021-06-02T10:26:39Z</cp:lastPrinted>
  <dcterms:created xsi:type="dcterms:W3CDTF">2020-10-19T13:35:25Z</dcterms:created>
  <dcterms:modified xsi:type="dcterms:W3CDTF">2021-12-02T08:14:33Z</dcterms:modified>
</cp:coreProperties>
</file>